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352" r:id="rId2"/>
    <p:sldId id="289" r:id="rId3"/>
    <p:sldId id="318" r:id="rId4"/>
    <p:sldId id="319" r:id="rId5"/>
    <p:sldId id="320" r:id="rId6"/>
    <p:sldId id="321" r:id="rId7"/>
    <p:sldId id="349" r:id="rId8"/>
    <p:sldId id="323" r:id="rId9"/>
    <p:sldId id="324" r:id="rId10"/>
    <p:sldId id="325" r:id="rId11"/>
    <p:sldId id="326" r:id="rId12"/>
    <p:sldId id="327" r:id="rId13"/>
    <p:sldId id="328" r:id="rId14"/>
    <p:sldId id="329" r:id="rId15"/>
    <p:sldId id="330" r:id="rId16"/>
    <p:sldId id="331" r:id="rId17"/>
    <p:sldId id="332" r:id="rId18"/>
    <p:sldId id="333" r:id="rId19"/>
    <p:sldId id="334" r:id="rId20"/>
    <p:sldId id="335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50" r:id="rId31"/>
    <p:sldId id="346" r:id="rId32"/>
    <p:sldId id="347" r:id="rId33"/>
    <p:sldId id="348" r:id="rId34"/>
  </p:sldIdLst>
  <p:sldSz cx="9144000" cy="6858000" type="screen4x3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">
          <p15:clr>
            <a:srgbClr val="A4A3A4"/>
          </p15:clr>
        </p15:guide>
        <p15:guide id="2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B3"/>
    <a:srgbClr val="89B8CF"/>
    <a:srgbClr val="256ABD"/>
    <a:srgbClr val="0D29B3"/>
    <a:srgbClr val="B10B2D"/>
    <a:srgbClr val="E7E6DD"/>
    <a:srgbClr val="4B7520"/>
    <a:srgbClr val="B9D3C2"/>
    <a:srgbClr val="6EBC94"/>
    <a:srgbClr val="007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3" autoAdjust="0"/>
    <p:restoredTop sz="86376" autoAdjust="0"/>
  </p:normalViewPr>
  <p:slideViewPr>
    <p:cSldViewPr>
      <p:cViewPr varScale="1">
        <p:scale>
          <a:sx n="62" d="100"/>
          <a:sy n="62" d="100"/>
        </p:scale>
        <p:origin x="960" y="72"/>
      </p:cViewPr>
      <p:guideLst>
        <p:guide orient="horz" pos="432"/>
        <p:guide pos="288"/>
      </p:guideLst>
    </p:cSldViewPr>
  </p:slideViewPr>
  <p:outlineViewPr>
    <p:cViewPr>
      <p:scale>
        <a:sx n="33" d="100"/>
        <a:sy n="33" d="100"/>
      </p:scale>
      <p:origin x="54" y="241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2646" y="-90"/>
      </p:cViewPr>
      <p:guideLst>
        <p:guide orient="horz" pos="2932"/>
        <p:guide pos="222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>
              <a:defRPr sz="1200"/>
            </a:lvl1pPr>
          </a:lstStyle>
          <a:p>
            <a:fld id="{58A9BB3A-BCAC-4EC9-978D-B0F7BBA33729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>
              <a:defRPr sz="1200"/>
            </a:lvl1pPr>
          </a:lstStyle>
          <a:p>
            <a:fld id="{092BC712-8560-4688-9A6D-0AD76F9D56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68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217" y="0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FB82966-E6E4-47C2-8832-A05F41FF2268}" type="datetimeFigureOut">
              <a:rPr lang="en-US"/>
              <a:pPr>
                <a:defRPr/>
              </a:pPr>
              <a:t>7/3/2021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5327" y="4421823"/>
            <a:ext cx="5642610" cy="4189095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217" y="8842029"/>
            <a:ext cx="3056414" cy="46545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0FDDB8-901D-4D46-A4E8-DCBCC8570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5200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Tesla faces a trade-off: To build one more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sedan, it must build one fewer SUV. 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production possibilities frontier illustrates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trade-off Tesla faces. Combinations 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production possibilities frontier—like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points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—are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technically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efficient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the maximum output is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being obtained from the available resources.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Combinations inside the frontier—like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point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—are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inefficient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 some resources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not being used. Combinations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outside the frontier—like point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—are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unattainable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current resources.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71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the economy moves down the production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possibilities frontier, it experiences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increasing marginal opportunity costs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because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increasing automobile production by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given quantity requires larger and larger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decreases in tank production. For example,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increase automobile production from 0 to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200—moving from point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point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—the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economy has to give up only 50 tanks. But to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 automobile production by another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200 vehicles—moving from point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point</a:t>
            </a:r>
          </a:p>
          <a:p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—the economy has to give up 150 tanks.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537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Panel (a) shows that as more economic resources become available and technological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 occurs, the economy can move from point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point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producing more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tanks and more automobiles. Panel (b) shows the results of technological change in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automobile industry that increases the quantity of vehicles workers can produce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 year while leaving unchanged the maximum quantity of tanks they can produce.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Outward shifts in the production possibilities frontier represent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economic growth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330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table shows how many pounds of apples and how many pounds of cherries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and your neighbor can each pick in one week. The graphs use the data from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table to construct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PPF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 for you and your neighbor. Panel (a) shows your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PPF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you devote all your time to picking apples and none to picking cherries, you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pick 20 pounds. If you devote all your time to picking cherries, you can pick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 pounds. Panel (b) shows that if your neighbor devotes all her time to picking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apples, she can pick 30 pounds. If she devotes all her time to picking cherries, she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pick 60 pounds.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8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you don’t trade with your neighbor, you pick and consume 8 pounds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apples and 12 pounds of cherries per week—point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panel (a). When your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neighbor doesn’t trade with you, she picks and consumes 9 pounds of apples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42 pounds of cherries per week—point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panel (b). If you specialize in picking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apples, you can pick 20 pounds. If your neighbor specializes in picking cherries,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she can pick 60 pounds. If you trade 10 pounds of your apples for 15 pounds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neighbor’s cherries, you will be able to consume 10 pounds of apples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 pounds of cherries—point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panel (a). Your neighbor can now consume 10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pounds of apples and 45 pounds of cherries—point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panel (b). You and your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neighbor are both better off as a result of the trade.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53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Households and firms are linked together in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circular flow of production, income, and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spending. The blue arrows show the flow of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factors of production. In factor markets,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households supply labor, entrepreneurial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ability, and other factors of production to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firms. Firms use these factors of production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make goods and services that they supply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households in product markets. The red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arrows show the flow of goods and services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firms to households. The green arrows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show the flow of funds. In factor markets,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households receive wages and other payments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firms in exchange for supplying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factors of production. Households use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these wages and other payments to purchase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goods and services from firms in product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markets. Firms sell goods and services to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households in product markets, and they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 the funds to purchase the factors of production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households in factor markets.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0FDDB8-901D-4D46-A4E8-DCBCC8570AB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801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1703388" y="0"/>
            <a:ext cx="7445375" cy="640080"/>
          </a:xfrm>
          <a:prstGeom prst="rect">
            <a:avLst/>
          </a:prstGeom>
          <a:solidFill>
            <a:srgbClr val="89B8CF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of 33</a:t>
            </a: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2015 Pearson Education, Inc.</a:t>
            </a:r>
          </a:p>
        </p:txBody>
      </p:sp>
      <p:sp>
        <p:nvSpPr>
          <p:cNvPr id="16" name="Title 3"/>
          <p:cNvSpPr>
            <a:spLocks noGrp="1"/>
          </p:cNvSpPr>
          <p:nvPr>
            <p:ph type="title" hasCustomPrompt="1"/>
          </p:nvPr>
        </p:nvSpPr>
        <p:spPr>
          <a:xfrm>
            <a:off x="1689100" y="635000"/>
            <a:ext cx="7454900" cy="1143000"/>
          </a:xfrm>
          <a:prstGeom prst="rect">
            <a:avLst/>
          </a:prstGeom>
        </p:spPr>
        <p:txBody>
          <a:bodyPr/>
          <a:lstStyle>
            <a:lvl1pPr>
              <a:defRPr sz="4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Chapter title:</a:t>
            </a:r>
            <a:br>
              <a:rPr lang="en-US" dirty="0"/>
            </a:br>
            <a:r>
              <a:rPr lang="en-US" dirty="0"/>
              <a:t>Chapter subtitle</a:t>
            </a: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58788" y="2057400"/>
            <a:ext cx="33512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66B3"/>
                </a:solidFill>
              </a:rPr>
              <a:t>Chapter Outline </a:t>
            </a:r>
            <a:r>
              <a:rPr lang="en-US" sz="2000" dirty="0"/>
              <a:t>and</a:t>
            </a:r>
          </a:p>
          <a:p>
            <a:r>
              <a:rPr lang="en-US" sz="2000" b="1" dirty="0">
                <a:solidFill>
                  <a:srgbClr val="0066B3"/>
                </a:solidFill>
              </a:rPr>
              <a:t>Learning Objectives</a:t>
            </a:r>
            <a:endParaRPr lang="en-US" sz="2000" dirty="0">
              <a:solidFill>
                <a:srgbClr val="0066B3"/>
              </a:solidFill>
            </a:endParaRPr>
          </a:p>
        </p:txBody>
      </p:sp>
      <p:graphicFrame>
        <p:nvGraphicFramePr>
          <p:cNvPr id="9" name="Group 49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852039290"/>
              </p:ext>
            </p:extLst>
          </p:nvPr>
        </p:nvGraphicFramePr>
        <p:xfrm>
          <a:off x="463550" y="2895600"/>
          <a:ext cx="3269664" cy="1808746"/>
        </p:xfrm>
        <a:graphic>
          <a:graphicData uri="http://schemas.openxmlformats.org/drawingml/2006/table">
            <a:tbl>
              <a:tblPr/>
              <a:tblGrid>
                <a:gridCol w="496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3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5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2.1</a:t>
                      </a:r>
                    </a:p>
                  </a:txBody>
                  <a:tcPr marL="0" marR="0" marT="91427" marB="0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Production Possibilities Frontier and Opportunity Costs</a:t>
                      </a:r>
                    </a:p>
                  </a:txBody>
                  <a:tcPr marL="0" marR="0" marT="91427" marB="0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67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2.2</a:t>
                      </a:r>
                    </a:p>
                  </a:txBody>
                  <a:tcPr marL="0" marR="0" marT="91427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Comparative Advantage and Trade</a:t>
                      </a:r>
                    </a:p>
                  </a:txBody>
                  <a:tcPr marL="0" marR="0" marT="91427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2.3</a:t>
                      </a:r>
                    </a:p>
                  </a:txBody>
                  <a:tcPr marL="0" marR="0" marT="91427" marB="0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11125" algn="l"/>
                        </a:tabLst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6B3"/>
                          </a:solidFill>
                          <a:effectLst/>
                          <a:latin typeface="Arial" charset="0"/>
                        </a:rPr>
                        <a:t>The Market System</a:t>
                      </a:r>
                    </a:p>
                  </a:txBody>
                  <a:tcPr marL="0" marR="0" marT="91427" marB="0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460375" y="354427"/>
            <a:ext cx="1249362" cy="33137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194F8B"/>
                </a:solidFill>
                <a:latin typeface="Arial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en-US" sz="1600" b="0" kern="0" dirty="0">
                <a:solidFill>
                  <a:srgbClr val="231F20"/>
                </a:solidFill>
                <a:cs typeface="Arial" charset="0"/>
              </a:rPr>
              <a:t>CHAPTER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709737" y="0"/>
            <a:ext cx="7434263" cy="68580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1709737" cy="1695450"/>
          </a:xfrm>
          <a:prstGeom prst="rect">
            <a:avLst/>
          </a:prstGeom>
          <a:solidFill>
            <a:srgbClr val="256ABD"/>
          </a:solidFill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311944" y="520113"/>
            <a:ext cx="13914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+mn-lt"/>
              </a:rPr>
              <a:t>2</a:t>
            </a:r>
            <a:endParaRPr lang="en-US" sz="9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61156" y="381000"/>
            <a:ext cx="139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89B8CF"/>
                </a:solidFill>
              </a:rPr>
              <a:t>CHAPTER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0000" y="2433637"/>
            <a:ext cx="5137774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99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  <p:bldP spid="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Chapter subtitle</a:t>
            </a:r>
          </a:p>
        </p:txBody>
      </p:sp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452438" y="2435225"/>
            <a:ext cx="2870200" cy="307975"/>
          </a:xfrm>
          <a:prstGeom prst="rect">
            <a:avLst/>
          </a:prstGeom>
          <a:solidFill>
            <a:srgbClr val="0066B3"/>
          </a:solidFill>
          <a:ln w="9525">
            <a:noFill/>
            <a:miter lim="800000"/>
            <a:headEnd/>
            <a:tailEnd/>
          </a:ln>
        </p:spPr>
        <p:txBody>
          <a:bodyPr lIns="45720" rIns="45720" anchor="ctr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         LEARNING</a:t>
            </a:r>
            <a:r>
              <a:rPr lang="en-US" sz="1400" dirty="0">
                <a:solidFill>
                  <a:schemeClr val="bg1"/>
                </a:solidFill>
              </a:rPr>
              <a:t> OBJECTIVE</a:t>
            </a: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452438" y="2438400"/>
            <a:ext cx="461962" cy="304800"/>
          </a:xfrm>
          <a:prstGeom prst="rect">
            <a:avLst/>
          </a:prstGeom>
        </p:spPr>
        <p:txBody>
          <a:bodyPr/>
          <a:lstStyle>
            <a:lvl1pPr>
              <a:defRPr sz="14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X.y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52438" y="2743200"/>
            <a:ext cx="8310562" cy="990600"/>
          </a:xfrm>
          <a:prstGeom prst="rect">
            <a:avLst/>
          </a:prstGeom>
        </p:spPr>
        <p:txBody>
          <a:bodyPr/>
          <a:lstStyle>
            <a:lvl1pPr marL="0" indent="0">
              <a:defRPr sz="1800" i="0" baseline="0">
                <a:solidFill>
                  <a:srgbClr val="0066B3"/>
                </a:solidFill>
              </a:defRPr>
            </a:lvl1pPr>
            <a:lvl2pPr>
              <a:defRPr sz="1800">
                <a:solidFill>
                  <a:srgbClr val="0066B3"/>
                </a:solidFill>
              </a:defRPr>
            </a:lvl2pPr>
            <a:lvl3pPr>
              <a:defRPr sz="1800">
                <a:solidFill>
                  <a:srgbClr val="0066B3"/>
                </a:solidFill>
              </a:defRPr>
            </a:lvl3pPr>
            <a:lvl4pPr>
              <a:defRPr sz="1800">
                <a:solidFill>
                  <a:srgbClr val="0066B3"/>
                </a:solidFill>
              </a:defRPr>
            </a:lvl4pPr>
            <a:lvl5pPr>
              <a:defRPr sz="1800">
                <a:solidFill>
                  <a:srgbClr val="0066B3"/>
                </a:solidFill>
              </a:defRPr>
            </a:lvl5pPr>
          </a:lstStyle>
          <a:p>
            <a:pPr lvl="0"/>
            <a:r>
              <a:rPr lang="en-US" dirty="0"/>
              <a:t>Insert learning objective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of 33</a:t>
            </a: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2015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791197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of 33</a:t>
            </a: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2015 Pearson Education, Inc.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8764" cy="640080"/>
          </a:xfrm>
          <a:prstGeom prst="rect">
            <a:avLst/>
          </a:prstGeom>
          <a:solidFill>
            <a:srgbClr val="89B8CF"/>
          </a:solidFill>
          <a:ln w="38100" cap="rnd"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8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080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0" y="640080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838200"/>
            <a:ext cx="8839200" cy="563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2200" i="0" baseline="0"/>
            </a:lvl1pPr>
          </a:lstStyle>
          <a:p>
            <a:pPr lvl="0"/>
            <a:r>
              <a:rPr lang="en-US" dirty="0"/>
              <a:t>Text-only content</a:t>
            </a:r>
          </a:p>
        </p:txBody>
      </p:sp>
    </p:spTree>
    <p:extLst>
      <p:ext uri="{BB962C8B-B14F-4D97-AF65-F5344CB8AC3E}">
        <p14:creationId xmlns:p14="http://schemas.microsoft.com/office/powerpoint/2010/main" val="3763531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of 33</a:t>
            </a: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2015 Pearson Education, Inc.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8764" cy="640080"/>
          </a:xfrm>
          <a:prstGeom prst="rect">
            <a:avLst/>
          </a:prstGeom>
          <a:solidFill>
            <a:srgbClr val="89B8CF"/>
          </a:solidFill>
          <a:ln w="38100" cap="rnd"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080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0" y="640080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838200"/>
            <a:ext cx="3962400" cy="563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2200" i="0" baseline="0"/>
            </a:lvl1pPr>
          </a:lstStyle>
          <a:p>
            <a:pPr lvl="0"/>
            <a:r>
              <a:rPr lang="en-US" dirty="0"/>
              <a:t>Text with figure content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67400" y="5562600"/>
            <a:ext cx="2290763" cy="4492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1600" i="0"/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33900" y="5562600"/>
            <a:ext cx="1352550" cy="381000"/>
          </a:xfrm>
          <a:prstGeom prst="rect">
            <a:avLst/>
          </a:prstGeom>
          <a:solidFill>
            <a:srgbClr val="89B8CF"/>
          </a:solidFill>
        </p:spPr>
        <p:txBody>
          <a:bodyPr/>
          <a:lstStyle>
            <a:lvl1pPr>
              <a:defRPr sz="1600" b="1" i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Figure C#.X</a:t>
            </a:r>
          </a:p>
        </p:txBody>
      </p:sp>
    </p:spTree>
    <p:extLst>
      <p:ext uri="{BB962C8B-B14F-4D97-AF65-F5344CB8AC3E}">
        <p14:creationId xmlns:p14="http://schemas.microsoft.com/office/powerpoint/2010/main" val="271732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of 33</a:t>
            </a: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2015 Pearson Education, Inc.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9148764" cy="640080"/>
          </a:xfrm>
          <a:prstGeom prst="rect">
            <a:avLst/>
          </a:prstGeom>
          <a:solidFill>
            <a:srgbClr val="89B8CF"/>
          </a:solidFill>
          <a:ln w="38100" cap="rnd"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10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0080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0" y="640080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838200"/>
            <a:ext cx="3962400" cy="563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2200" i="0" baseline="0"/>
            </a:lvl1pPr>
          </a:lstStyle>
          <a:p>
            <a:pPr lvl="0"/>
            <a:r>
              <a:rPr lang="en-US" dirty="0"/>
              <a:t>Text with table content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67400" y="5562600"/>
            <a:ext cx="2290763" cy="4492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1600" i="0"/>
            </a:lvl1pPr>
          </a:lstStyle>
          <a:p>
            <a:pPr lvl="0"/>
            <a:r>
              <a:rPr lang="en-US" dirty="0"/>
              <a:t>Caption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33900" y="5562600"/>
            <a:ext cx="1352550" cy="381000"/>
          </a:xfrm>
          <a:prstGeom prst="rect">
            <a:avLst/>
          </a:prstGeom>
          <a:solidFill>
            <a:srgbClr val="89B8CF"/>
          </a:solidFill>
        </p:spPr>
        <p:txBody>
          <a:bodyPr/>
          <a:lstStyle>
            <a:lvl1pPr>
              <a:defRPr sz="1600" b="1" i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Table C#.X</a:t>
            </a:r>
          </a:p>
        </p:txBody>
      </p:sp>
    </p:spTree>
    <p:extLst>
      <p:ext uri="{BB962C8B-B14F-4D97-AF65-F5344CB8AC3E}">
        <p14:creationId xmlns:p14="http://schemas.microsoft.com/office/powerpoint/2010/main" val="3651795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 userDrawn="1"/>
        </p:nvSpPr>
        <p:spPr bwMode="auto">
          <a:xfrm>
            <a:off x="8386763" y="6630988"/>
            <a:ext cx="762000" cy="228600"/>
          </a:xfrm>
          <a:prstGeom prst="rect">
            <a:avLst/>
          </a:prstGeom>
          <a:gradFill rotWithShape="1">
            <a:gsLst>
              <a:gs pos="0">
                <a:srgbClr val="89B8CF"/>
              </a:gs>
              <a:gs pos="100000">
                <a:srgbClr val="256AB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9EF81B78-AD51-421F-8D8B-5E603864CF1F}" type="slidenum">
              <a:rPr lang="en-US" sz="1200">
                <a:solidFill>
                  <a:schemeClr val="bg1"/>
                </a:solidFill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r>
              <a:rPr lang="en-US" sz="1200" dirty="0">
                <a:solidFill>
                  <a:schemeClr val="bg1"/>
                </a:solidFill>
                <a:cs typeface="+mn-cs"/>
              </a:rPr>
              <a:t> of 33</a:t>
            </a:r>
          </a:p>
        </p:txBody>
      </p:sp>
      <p:sp>
        <p:nvSpPr>
          <p:cNvPr id="3" name="Rectangle 5"/>
          <p:cNvSpPr>
            <a:spLocks noChangeArrowheads="1"/>
          </p:cNvSpPr>
          <p:nvPr userDrawn="1"/>
        </p:nvSpPr>
        <p:spPr bwMode="auto">
          <a:xfrm>
            <a:off x="0" y="6623050"/>
            <a:ext cx="84201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/>
            <a:r>
              <a:rPr lang="en-US" sz="900" dirty="0">
                <a:solidFill>
                  <a:schemeClr val="bg2"/>
                </a:solidFill>
              </a:rPr>
              <a:t>© 2015 Pearson Education, Inc.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676400" y="0"/>
            <a:ext cx="7472364" cy="640080"/>
          </a:xfrm>
          <a:prstGeom prst="rect">
            <a:avLst/>
          </a:prstGeom>
          <a:solidFill>
            <a:srgbClr val="89B8CF"/>
          </a:solidFill>
          <a:ln w="38100" cap="rnd">
            <a:noFill/>
          </a:ln>
        </p:spPr>
        <p:txBody>
          <a:bodyPr wrap="square" rtlCol="0" anchor="ctr">
            <a:spAutoFit/>
          </a:bodyPr>
          <a:lstStyle/>
          <a:p>
            <a:pPr algn="ctr">
              <a:lnSpc>
                <a:spcPts val="2400"/>
              </a:lnSpc>
            </a:pPr>
            <a:endParaRPr lang="en-US" b="1" dirty="0">
              <a:solidFill>
                <a:srgbClr val="7B0046"/>
              </a:solidFill>
            </a:endParaRPr>
          </a:p>
        </p:txBody>
      </p:sp>
      <p:sp>
        <p:nvSpPr>
          <p:cNvPr id="16" name="Title 4"/>
          <p:cNvSpPr>
            <a:spLocks noGrp="1"/>
          </p:cNvSpPr>
          <p:nvPr>
            <p:ph type="title"/>
          </p:nvPr>
        </p:nvSpPr>
        <p:spPr>
          <a:xfrm>
            <a:off x="1689100" y="0"/>
            <a:ext cx="7454900" cy="640080"/>
          </a:xfrm>
          <a:prstGeom prst="rect">
            <a:avLst/>
          </a:prstGeom>
        </p:spPr>
        <p:txBody>
          <a:bodyPr/>
          <a:lstStyle>
            <a:lvl1pPr>
              <a:defRPr sz="3200" b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 bwMode="auto">
          <a:xfrm>
            <a:off x="1689100" y="640080"/>
            <a:ext cx="7454900" cy="0"/>
          </a:xfrm>
          <a:prstGeom prst="line">
            <a:avLst/>
          </a:prstGeom>
          <a:noFill/>
          <a:ln w="381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0" y="31404"/>
            <a:ext cx="1665288" cy="62807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>
              <a:lnSpc>
                <a:spcPts val="1800"/>
              </a:lnSpc>
              <a:spcBef>
                <a:spcPts val="0"/>
              </a:spcBef>
            </a:pPr>
            <a:r>
              <a:rPr lang="en-US" sz="2200" dirty="0">
                <a:solidFill>
                  <a:srgbClr val="B10C2D"/>
                </a:solidFill>
              </a:rPr>
              <a:t>Making</a:t>
            </a:r>
            <a:br>
              <a:rPr lang="en-US" sz="2200" dirty="0">
                <a:solidFill>
                  <a:srgbClr val="B10C2D"/>
                </a:solidFill>
              </a:rPr>
            </a:br>
            <a:r>
              <a:rPr lang="en-US" dirty="0"/>
              <a:t>the</a:t>
            </a:r>
            <a:br>
              <a:rPr lang="en-US" dirty="0"/>
            </a:br>
            <a:r>
              <a:rPr lang="en-US" sz="2200" dirty="0">
                <a:solidFill>
                  <a:srgbClr val="B10C2D"/>
                </a:solidFill>
              </a:rPr>
              <a:t>Connection</a:t>
            </a:r>
          </a:p>
        </p:txBody>
      </p:sp>
      <p:sp>
        <p:nvSpPr>
          <p:cNvPr id="11" name="Line 4"/>
          <p:cNvSpPr>
            <a:spLocks noChangeShapeType="1"/>
          </p:cNvSpPr>
          <p:nvPr userDrawn="1"/>
        </p:nvSpPr>
        <p:spPr bwMode="auto">
          <a:xfrm>
            <a:off x="1689100" y="1"/>
            <a:ext cx="0" cy="771544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Line 4"/>
          <p:cNvSpPr>
            <a:spLocks noChangeShapeType="1"/>
          </p:cNvSpPr>
          <p:nvPr userDrawn="1"/>
        </p:nvSpPr>
        <p:spPr bwMode="auto">
          <a:xfrm>
            <a:off x="0" y="771545"/>
            <a:ext cx="1689100" cy="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52400" y="838200"/>
            <a:ext cx="8839200" cy="5638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defRPr sz="2200" i="0" baseline="0"/>
            </a:lvl1pPr>
          </a:lstStyle>
          <a:p>
            <a:pPr lvl="0"/>
            <a:r>
              <a:rPr lang="en-US" dirty="0"/>
              <a:t>MTC content</a:t>
            </a:r>
          </a:p>
        </p:txBody>
      </p:sp>
    </p:spTree>
    <p:extLst>
      <p:ext uri="{BB962C8B-B14F-4D97-AF65-F5344CB8AC3E}">
        <p14:creationId xmlns:p14="http://schemas.microsoft.com/office/powerpoint/2010/main" val="173084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A7B3FA-2817-4AE9-81D2-085FDBD75446}" type="datetimeFigureOut">
              <a:rPr lang="en-US" smtClean="0"/>
              <a:t>7/3/2021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D75FEBB-C271-4473-99CC-786EDF8099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7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75" r:id="rId2"/>
    <p:sldLayoutId id="2147483667" r:id="rId3"/>
    <p:sldLayoutId id="2147483673" r:id="rId4"/>
    <p:sldLayoutId id="2147483674" r:id="rId5"/>
    <p:sldLayoutId id="2147483671" r:id="rId6"/>
    <p:sldLayoutId id="2147483676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194F8B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i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600" i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52.png"/><Relationship Id="rId3" Type="http://schemas.openxmlformats.org/officeDocument/2006/relationships/image" Target="../media/image49.png"/><Relationship Id="rId7" Type="http://schemas.openxmlformats.org/officeDocument/2006/relationships/image" Target="../media/image41.png"/><Relationship Id="rId12" Type="http://schemas.openxmlformats.org/officeDocument/2006/relationships/image" Target="../media/image45.png"/><Relationship Id="rId17" Type="http://schemas.openxmlformats.org/officeDocument/2006/relationships/image" Target="../media/image56.png"/><Relationship Id="rId2" Type="http://schemas.openxmlformats.org/officeDocument/2006/relationships/image" Target="../media/image46.pn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11" Type="http://schemas.openxmlformats.org/officeDocument/2006/relationships/image" Target="../media/image43.png"/><Relationship Id="rId5" Type="http://schemas.openxmlformats.org/officeDocument/2006/relationships/image" Target="../media/image51.png"/><Relationship Id="rId15" Type="http://schemas.openxmlformats.org/officeDocument/2006/relationships/image" Target="../media/image54.png"/><Relationship Id="rId10" Type="http://schemas.openxmlformats.org/officeDocument/2006/relationships/image" Target="../media/image44.png"/><Relationship Id="rId4" Type="http://schemas.openxmlformats.org/officeDocument/2006/relationships/image" Target="../media/image50.png"/><Relationship Id="rId9" Type="http://schemas.openxmlformats.org/officeDocument/2006/relationships/image" Target="../media/image47.png"/><Relationship Id="rId1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953202"/>
            <a:ext cx="7772400" cy="5778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085" y="953563"/>
            <a:ext cx="7771429" cy="5777778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" y="228600"/>
            <a:ext cx="3124199" cy="1344612"/>
          </a:xfrm>
          <a:prstGeom prst="rect">
            <a:avLst/>
          </a:prstGeom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latin typeface="Futura Md BT" pitchFamily="34" charset="0"/>
                <a:cs typeface="Arial" pitchFamily="34" charset="0"/>
              </a:rPr>
              <a:t>R. GLENN</a:t>
            </a:r>
            <a:br>
              <a:rPr lang="en-US" sz="1400" b="1" kern="0" dirty="0">
                <a:latin typeface="Arial" pitchFamily="34" charset="0"/>
                <a:cs typeface="Arial" pitchFamily="34" charset="0"/>
              </a:rPr>
            </a:br>
            <a:r>
              <a:rPr lang="en-US" sz="3600" b="1" kern="0" dirty="0">
                <a:latin typeface="Futura Md BT" pitchFamily="34" charset="0"/>
                <a:ea typeface="+mj-ea"/>
                <a:cs typeface="Arial" pitchFamily="34" charset="0"/>
              </a:rPr>
              <a:t>HUBBARD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" y="1043226"/>
            <a:ext cx="312419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>
                <a:latin typeface="Futura Md BT" pitchFamily="34" charset="0"/>
                <a:cs typeface="Arial" pitchFamily="34" charset="0"/>
              </a:rPr>
              <a:t>ANTHONY PATRICK</a:t>
            </a:r>
            <a:br>
              <a:rPr lang="en-US" sz="1400" b="1" kern="0" dirty="0">
                <a:latin typeface="Arial" pitchFamily="34" charset="0"/>
                <a:cs typeface="Arial" pitchFamily="34" charset="0"/>
              </a:rPr>
            </a:br>
            <a:r>
              <a:rPr lang="en-US" sz="3600" b="1" kern="0" dirty="0">
                <a:latin typeface="Futura Md BT" pitchFamily="34" charset="0"/>
                <a:cs typeface="Arial" pitchFamily="34" charset="0"/>
              </a:rPr>
              <a:t>O’BRIEN</a:t>
            </a:r>
            <a:endParaRPr lang="en-US" sz="3600" dirty="0">
              <a:latin typeface="Futura Md BT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172200" y="6172200"/>
            <a:ext cx="295910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FIFTH EDITION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6466" y="6623050"/>
            <a:ext cx="8142288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0" hangingPunct="0"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© 2015 Pearson Education, Inc. </a:t>
            </a:r>
          </a:p>
        </p:txBody>
      </p:sp>
    </p:spTree>
    <p:extLst>
      <p:ext uri="{BB962C8B-B14F-4D97-AF65-F5344CB8AC3E}">
        <p14:creationId xmlns:p14="http://schemas.microsoft.com/office/powerpoint/2010/main" val="305775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75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fol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93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43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180"/>
                            </p:stCondLst>
                            <p:childTnLst>
                              <p:par>
                                <p:cTn id="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23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rev="1"/>
      <p:bldP spid="10" grpId="0" rev="1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Technological change in one industry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962400" cy="5638800"/>
          </a:xfrm>
        </p:spPr>
        <p:txBody>
          <a:bodyPr/>
          <a:lstStyle/>
          <a:p>
            <a:pPr eaLnBrk="1" hangingPunct="1"/>
            <a:r>
              <a:rPr lang="en-US" altLang="en-US" dirty="0"/>
              <a:t>This panel shows technological improvement in the automobile industry.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The quantity of tanks that can be produced remains unchanged.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As in the previous slide, many previously unattainable combinations are now attainable.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4267200"/>
            <a:ext cx="2290763" cy="449263"/>
          </a:xfrm>
        </p:spPr>
        <p:txBody>
          <a:bodyPr/>
          <a:lstStyle/>
          <a:p>
            <a:r>
              <a:rPr lang="en-US" dirty="0"/>
              <a:t>Economic growth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4267200"/>
            <a:ext cx="1352550" cy="381000"/>
          </a:xfrm>
        </p:spPr>
        <p:txBody>
          <a:bodyPr/>
          <a:lstStyle/>
          <a:p>
            <a:r>
              <a:rPr lang="en-US" dirty="0"/>
              <a:t>Figure 2.3b</a:t>
            </a:r>
          </a:p>
        </p:txBody>
      </p:sp>
      <p:pic>
        <p:nvPicPr>
          <p:cNvPr id="9" name="Picture 16" descr="fig2-3ab-PPT-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8"/>
          <a:stretch>
            <a:fillRect/>
          </a:stretch>
        </p:blipFill>
        <p:spPr bwMode="auto">
          <a:xfrm>
            <a:off x="4572000" y="895350"/>
            <a:ext cx="43815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7" descr="fig2-3ab-PPT-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88"/>
          <a:stretch>
            <a:fillRect/>
          </a:stretch>
        </p:blipFill>
        <p:spPr bwMode="auto">
          <a:xfrm>
            <a:off x="4572000" y="895350"/>
            <a:ext cx="4381500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fig2-3ab-PPT-6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1"/>
          <a:stretch>
            <a:fillRect/>
          </a:stretch>
        </p:blipFill>
        <p:spPr bwMode="auto">
          <a:xfrm>
            <a:off x="4572000" y="900113"/>
            <a:ext cx="438626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62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PPF for exam grades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09600" y="1149350"/>
            <a:ext cx="7767637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200" dirty="0">
                <a:solidFill>
                  <a:schemeClr val="tx1"/>
                </a:solidFill>
              </a:rPr>
              <a:t>Suppose you have a limited amount of time to study for two exams, Economics and Accounting.</a:t>
            </a:r>
          </a:p>
          <a:p>
            <a:pPr>
              <a:spcBef>
                <a:spcPct val="20000"/>
              </a:spcBef>
            </a:pPr>
            <a:endParaRPr lang="en-US" altLang="en-US" sz="2200" dirty="0">
              <a:solidFill>
                <a:schemeClr val="tx1"/>
              </a:solidFill>
            </a:endParaRPr>
          </a:p>
          <a:p>
            <a:pPr>
              <a:spcBef>
                <a:spcPct val="20000"/>
              </a:spcBef>
            </a:pPr>
            <a:r>
              <a:rPr lang="en-US" altLang="en-US" sz="2200" dirty="0">
                <a:solidFill>
                  <a:schemeClr val="tx1"/>
                </a:solidFill>
              </a:rPr>
              <a:t>What would the production possibilities curve for the exam grades look like?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90525" y="3417888"/>
            <a:ext cx="7767638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2200" dirty="0">
                <a:solidFill>
                  <a:schemeClr val="tx1"/>
                </a:solidFill>
              </a:rPr>
              <a:t>A straight line, like the PPF for sedans and SUVs</a:t>
            </a:r>
          </a:p>
          <a:p>
            <a:pPr algn="ctr">
              <a:spcBef>
                <a:spcPct val="20000"/>
              </a:spcBef>
            </a:pPr>
            <a:r>
              <a:rPr lang="en-US" altLang="en-US" sz="2200" dirty="0">
                <a:solidFill>
                  <a:schemeClr val="tx1"/>
                </a:solidFill>
              </a:rPr>
              <a:t>or</a:t>
            </a:r>
          </a:p>
          <a:p>
            <a:pPr algn="ctr">
              <a:spcBef>
                <a:spcPct val="20000"/>
              </a:spcBef>
            </a:pPr>
            <a:r>
              <a:rPr lang="en-US" altLang="en-US" sz="2200" dirty="0">
                <a:solidFill>
                  <a:schemeClr val="tx1"/>
                </a:solidFill>
              </a:rPr>
              <a:t>A bowed-outward curve, like the PPF for tanks and automobiles?</a:t>
            </a:r>
          </a:p>
        </p:txBody>
      </p:sp>
      <p:sp>
        <p:nvSpPr>
          <p:cNvPr id="6" name="Rounded Rectangle 5"/>
          <p:cNvSpPr>
            <a:spLocks noChangeArrowheads="1"/>
          </p:cNvSpPr>
          <p:nvPr/>
        </p:nvSpPr>
        <p:spPr bwMode="auto">
          <a:xfrm>
            <a:off x="833438" y="4219575"/>
            <a:ext cx="6781800" cy="885825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1457325" y="5141913"/>
            <a:ext cx="61579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altLang="en-US" sz="2200">
                <a:solidFill>
                  <a:schemeClr val="tx1"/>
                </a:solidFill>
              </a:rPr>
              <a:t>Why? The first hour spent studying Economics is much more valuable than the last hour…</a:t>
            </a:r>
          </a:p>
        </p:txBody>
      </p:sp>
    </p:spTree>
    <p:extLst>
      <p:ext uri="{BB962C8B-B14F-4D97-AF65-F5344CB8AC3E}">
        <p14:creationId xmlns:p14="http://schemas.microsoft.com/office/powerpoint/2010/main" val="4134045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6" grpId="0" animBg="1"/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Advantage and Trade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2.2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/>
            <a:r>
              <a:rPr lang="en-US" altLang="en-US" dirty="0">
                <a:cs typeface="Arial" charset="0"/>
              </a:rPr>
              <a:t>Describe comparative advantage and explain how it serves as the basis for trade.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804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PPFs for picking apples and cherries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800600" y="838199"/>
            <a:ext cx="3962400" cy="4162425"/>
          </a:xfrm>
        </p:spPr>
        <p:txBody>
          <a:bodyPr/>
          <a:lstStyle/>
          <a:p>
            <a:pPr eaLnBrk="1" hangingPunct="1"/>
            <a:r>
              <a:rPr lang="en-US" altLang="en-US" dirty="0"/>
              <a:t>You and your neighbor each have a limited time to pick cherries and/or apples.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If you spend your time picking cherries, you can pick 20 pounds of cherries.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If you spend you time picking apples, you can pick 20 pounds of apples.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562100" y="4267200"/>
            <a:ext cx="2628900" cy="449263"/>
          </a:xfrm>
        </p:spPr>
        <p:txBody>
          <a:bodyPr/>
          <a:lstStyle/>
          <a:p>
            <a:r>
              <a:rPr lang="en-US" dirty="0"/>
              <a:t>Production possibilities for you and your neighbor, without trade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28600" y="4267200"/>
            <a:ext cx="1352550" cy="381000"/>
          </a:xfrm>
        </p:spPr>
        <p:txBody>
          <a:bodyPr/>
          <a:lstStyle/>
          <a:p>
            <a:r>
              <a:rPr lang="en-US" dirty="0"/>
              <a:t>Figure 2.4a</a:t>
            </a:r>
          </a:p>
        </p:txBody>
      </p:sp>
      <p:pic>
        <p:nvPicPr>
          <p:cNvPr id="9" name="Picture 8" descr="fig2-4ab_PPT_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5133974"/>
            <a:ext cx="43624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fig2-4ab_PPT_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716088"/>
            <a:ext cx="39433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fig2-4ab_PPT_3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716088"/>
            <a:ext cx="39433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09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PPFs for picking apples and cherries—continued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61950" y="838200"/>
            <a:ext cx="3962400" cy="4162425"/>
          </a:xfrm>
        </p:spPr>
        <p:txBody>
          <a:bodyPr/>
          <a:lstStyle/>
          <a:p>
            <a:pPr eaLnBrk="1" hangingPunct="1"/>
            <a:r>
              <a:rPr lang="en-US" altLang="en-US" dirty="0"/>
              <a:t>If your neighbor spends all of her time picking cherries, she can pick 60 pounds of cherries.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If your neighbor spends all of her time picking apples, she can pick 30 pounds of apples.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6057900" y="4267200"/>
            <a:ext cx="2628900" cy="449263"/>
          </a:xfrm>
        </p:spPr>
        <p:txBody>
          <a:bodyPr/>
          <a:lstStyle/>
          <a:p>
            <a:r>
              <a:rPr lang="en-US" dirty="0"/>
              <a:t>Production possibilities for you and your neighbor, without trade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724400" y="4267200"/>
            <a:ext cx="1352550" cy="381000"/>
          </a:xfrm>
        </p:spPr>
        <p:txBody>
          <a:bodyPr/>
          <a:lstStyle/>
          <a:p>
            <a:r>
              <a:rPr lang="en-US" dirty="0"/>
              <a:t>Figure 2.4b</a:t>
            </a:r>
          </a:p>
        </p:txBody>
      </p:sp>
      <p:pic>
        <p:nvPicPr>
          <p:cNvPr id="9" name="Picture 8" descr="fig2-4ab_PPT_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5133974"/>
            <a:ext cx="43624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fig2-4ab_PPT_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1716088"/>
            <a:ext cx="42957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fig2-4ab_PPT_5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225" y="1716088"/>
            <a:ext cx="429577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476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Specialization and trade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 eaLnBrk="1" hangingPunct="1">
              <a:spcBef>
                <a:spcPct val="20000"/>
              </a:spcBef>
              <a:spcAft>
                <a:spcPct val="50000"/>
              </a:spcAft>
            </a:pPr>
            <a:r>
              <a:rPr lang="en-US" altLang="en-US" dirty="0"/>
              <a:t>What if you and your neighbor decided to specialize and </a:t>
            </a:r>
            <a:r>
              <a:rPr lang="en-US" altLang="en-US" b="1" i="1" dirty="0"/>
              <a:t>trade</a:t>
            </a:r>
            <a:r>
              <a:rPr lang="en-US" altLang="en-US" dirty="0"/>
              <a:t>?</a:t>
            </a:r>
          </a:p>
          <a:p>
            <a:pPr eaLnBrk="1" hangingPunct="1">
              <a:spcBef>
                <a:spcPct val="20000"/>
              </a:spcBef>
              <a:spcAft>
                <a:spcPct val="50000"/>
              </a:spcAft>
            </a:pPr>
            <a:endParaRPr lang="en-US" altLang="en-US" dirty="0"/>
          </a:p>
          <a:p>
            <a:pPr eaLnBrk="1" hangingPunct="1">
              <a:spcBef>
                <a:spcPct val="20000"/>
              </a:spcBef>
              <a:spcAft>
                <a:spcPct val="50000"/>
              </a:spcAft>
            </a:pPr>
            <a:r>
              <a:rPr lang="en-US" altLang="en-US" b="1" dirty="0"/>
              <a:t>Trade</a:t>
            </a:r>
            <a:r>
              <a:rPr lang="en-US" altLang="en-US" dirty="0"/>
              <a:t>: The act of buying and selling.</a:t>
            </a:r>
          </a:p>
          <a:p>
            <a:pPr eaLnBrk="1" hangingPunct="1">
              <a:spcBef>
                <a:spcPct val="20000"/>
              </a:spcBef>
              <a:spcAft>
                <a:spcPct val="50000"/>
              </a:spcAft>
            </a:pPr>
            <a:endParaRPr lang="en-US" altLang="en-US" dirty="0"/>
          </a:p>
          <a:p>
            <a:pPr eaLnBrk="1" hangingPunct="1">
              <a:spcBef>
                <a:spcPct val="20000"/>
              </a:spcBef>
              <a:spcAft>
                <a:spcPct val="50000"/>
              </a:spcAft>
            </a:pPr>
            <a:r>
              <a:rPr lang="en-US" altLang="en-US" dirty="0"/>
              <a:t>Could your neighbor benefit from trade? She is better at picking both apples and cherries…</a:t>
            </a:r>
          </a:p>
          <a:p>
            <a:pPr eaLnBrk="1" hangingPunct="1">
              <a:spcBef>
                <a:spcPct val="20000"/>
              </a:spcBef>
              <a:spcAft>
                <a:spcPct val="50000"/>
              </a:spcAft>
            </a:pPr>
            <a:endParaRPr lang="en-US" altLang="en-US" dirty="0"/>
          </a:p>
          <a:p>
            <a:pPr eaLnBrk="1" hangingPunct="1">
              <a:spcBef>
                <a:spcPct val="20000"/>
              </a:spcBef>
              <a:spcAft>
                <a:spcPct val="50000"/>
              </a:spcAft>
            </a:pPr>
            <a:r>
              <a:rPr lang="en-US" altLang="en-US" dirty="0"/>
              <a:t>Both of you can benefit from trade, by specializing in what you are </a:t>
            </a:r>
            <a:r>
              <a:rPr lang="en-US" altLang="en-US" i="1" dirty="0"/>
              <a:t>relatively</a:t>
            </a:r>
            <a:r>
              <a:rPr lang="en-US" altLang="en-US" dirty="0"/>
              <a:t> good at. Let’s see how…</a:t>
            </a:r>
          </a:p>
          <a:p>
            <a:pPr eaLnBrk="1" hangingPunct="1">
              <a:spcBef>
                <a:spcPct val="20000"/>
              </a:spcBef>
              <a:spcAft>
                <a:spcPct val="50000"/>
              </a:spcAft>
            </a:pPr>
            <a:endParaRPr lang="en-US" altLang="en-US" i="1" dirty="0"/>
          </a:p>
          <a:p>
            <a:pPr eaLnBrk="1" hangingPunct="1">
              <a:spcBef>
                <a:spcPct val="20000"/>
              </a:spcBef>
              <a:spcAft>
                <a:spcPct val="50000"/>
              </a:spcAft>
            </a:pPr>
            <a:endParaRPr lang="en-US" alt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51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Gains from specialization and trade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4267200"/>
            <a:ext cx="8839200" cy="2209800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altLang="en-US" dirty="0"/>
              <a:t>When you don’t trade with your neighbor, you pick and consume 8 pounds of apples and 12 pounds of cherries per week—point </a:t>
            </a:r>
            <a:r>
              <a:rPr lang="en-US" altLang="en-US" i="1" dirty="0"/>
              <a:t>A</a:t>
            </a:r>
            <a:r>
              <a:rPr lang="en-US" altLang="en-US" dirty="0"/>
              <a:t> in panel (a). </a:t>
            </a:r>
          </a:p>
          <a:p>
            <a:pPr eaLnBrk="1" hangingPunct="1">
              <a:spcAft>
                <a:spcPts val="1200"/>
              </a:spcAft>
            </a:pPr>
            <a:r>
              <a:rPr lang="en-US" altLang="en-US" dirty="0"/>
              <a:t>When your neighbor doesn’t trade with you, she picks and consumes 9 pounds of apples and 42 pounds of cherries per week—point </a:t>
            </a:r>
            <a:r>
              <a:rPr lang="en-US" altLang="en-US" i="1" dirty="0"/>
              <a:t>C</a:t>
            </a:r>
            <a:r>
              <a:rPr lang="en-US" altLang="en-US" dirty="0"/>
              <a:t> in panel (b). </a:t>
            </a:r>
          </a:p>
          <a:p>
            <a:endParaRPr lang="en-US" dirty="0"/>
          </a:p>
        </p:txBody>
      </p:sp>
      <p:pic>
        <p:nvPicPr>
          <p:cNvPr id="8" name="Picture 37" descr="Fig02_5_PPT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792163"/>
            <a:ext cx="39433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8" descr="Fig02_5_PPT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792163"/>
            <a:ext cx="39433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2" descr="Fig02_5_PPT_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792163"/>
            <a:ext cx="39433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1" descr="Fig02_5_PPT_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792163"/>
            <a:ext cx="42957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4" descr="Fig02_5_PPT_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792163"/>
            <a:ext cx="42957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5" descr="Fig02_5_PPT_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792163"/>
            <a:ext cx="42957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0" descr="Fig02_5_PPT_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792163"/>
            <a:ext cx="42957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3" descr="Fig02_5_PPT_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792163"/>
            <a:ext cx="39433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Placeholder 3"/>
          <p:cNvSpPr txBox="1">
            <a:spLocks/>
          </p:cNvSpPr>
          <p:nvPr/>
        </p:nvSpPr>
        <p:spPr>
          <a:xfrm>
            <a:off x="7310437" y="769937"/>
            <a:ext cx="1833563" cy="449263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defRPr sz="1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Gains from trade</a:t>
            </a:r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5976937" y="769937"/>
            <a:ext cx="1352550" cy="381000"/>
          </a:xfrm>
          <a:prstGeom prst="rect">
            <a:avLst/>
          </a:prstGeom>
          <a:solidFill>
            <a:srgbClr val="89B8CF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i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/>
              <a:t>Figure 2.5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75427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Gains from specialization and trade—continued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3733800"/>
            <a:ext cx="8839200" cy="2209800"/>
          </a:xfrm>
        </p:spPr>
        <p:txBody>
          <a:bodyPr/>
          <a:lstStyle/>
          <a:p>
            <a:pPr eaLnBrk="1" hangingPunct="1"/>
            <a:r>
              <a:rPr lang="en-US" altLang="en-US" dirty="0"/>
              <a:t>If you specialize in picking apples, you can pick 20 pounds. If your neighbor specializes in picking cherries, she can pick 60 pounds. </a:t>
            </a:r>
          </a:p>
          <a:p>
            <a:pPr eaLnBrk="1" hangingPunct="1"/>
            <a:r>
              <a:rPr lang="en-US" altLang="en-US" dirty="0"/>
              <a:t>If you trade 10 pounds of your apples for 15 pounds of your neighbor’s cherries, you will be able to consume 10 pounds of apples and 15 pounds of cherries— point </a:t>
            </a:r>
            <a:r>
              <a:rPr lang="en-US" altLang="en-US" i="1" dirty="0"/>
              <a:t>B</a:t>
            </a:r>
            <a:r>
              <a:rPr lang="en-US" altLang="en-US" dirty="0"/>
              <a:t> in panel (a). </a:t>
            </a:r>
          </a:p>
          <a:p>
            <a:pPr eaLnBrk="1" hangingPunct="1"/>
            <a:r>
              <a:rPr lang="en-US" altLang="en-US" dirty="0"/>
              <a:t>Your neighbor can now consume 10 pounds of apples and 45 pounds of cherries—point </a:t>
            </a:r>
            <a:r>
              <a:rPr lang="en-US" altLang="en-US" i="1" dirty="0"/>
              <a:t>D</a:t>
            </a:r>
            <a:r>
              <a:rPr lang="en-US" altLang="en-US" dirty="0"/>
              <a:t> in panel (b). You and your neighbor are both better off as a result of trade.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310437" y="769937"/>
            <a:ext cx="1833563" cy="449263"/>
          </a:xfrm>
        </p:spPr>
        <p:txBody>
          <a:bodyPr/>
          <a:lstStyle/>
          <a:p>
            <a:r>
              <a:rPr lang="en-US" dirty="0"/>
              <a:t>Gains from Trade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6937" y="769937"/>
            <a:ext cx="1352550" cy="381000"/>
          </a:xfrm>
        </p:spPr>
        <p:txBody>
          <a:bodyPr/>
          <a:lstStyle/>
          <a:p>
            <a:r>
              <a:rPr lang="en-US" dirty="0"/>
              <a:t>Figure 2.5</a:t>
            </a:r>
          </a:p>
        </p:txBody>
      </p:sp>
      <p:pic>
        <p:nvPicPr>
          <p:cNvPr id="9" name="Picture 45" descr="Fig02_5_PPT_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792163"/>
            <a:ext cx="42957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2" descr="Fig02_5_PPT_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792163"/>
            <a:ext cx="42957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3" descr="Fig02_5_PPT_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792163"/>
            <a:ext cx="39433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8" descr="Fig02_5_PPT_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792163"/>
            <a:ext cx="39433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3" descr="Fig02_5_PPT_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792163"/>
            <a:ext cx="39433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9" descr="Fig02_5_PPT_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792163"/>
            <a:ext cx="39433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7" descr="Fig02_5_PPT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792163"/>
            <a:ext cx="39433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8" descr="Fig02_5_PPT_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792163"/>
            <a:ext cx="39433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0" descr="Fig02_5_PPT_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792163"/>
            <a:ext cx="42957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1" descr="Fig02_5_PPT_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792163"/>
            <a:ext cx="42957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2" descr="Fig02_5_PPT_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792163"/>
            <a:ext cx="39433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4" descr="Fig02_5_PPT_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792163"/>
            <a:ext cx="42957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6" descr="Fig02_5_PPT_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792163"/>
            <a:ext cx="39433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7" descr="Fig02_5_PPT_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792163"/>
            <a:ext cx="42957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1" descr="Fig02_5_PPT_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792163"/>
            <a:ext cx="42957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Fig02_5_PPT_16.gi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792163"/>
            <a:ext cx="39433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Fig02_5_PPT_17.gif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792163"/>
            <a:ext cx="4295775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933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the gains from trade</a:t>
            </a:r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5867400" y="5562600"/>
            <a:ext cx="2290763" cy="449263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defRPr sz="1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A summary of the gains from trade</a:t>
            </a:r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4533900" y="5562600"/>
            <a:ext cx="1352550" cy="381000"/>
          </a:xfrm>
          <a:prstGeom prst="rect">
            <a:avLst/>
          </a:prstGeom>
          <a:solidFill>
            <a:srgbClr val="89B8CF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i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/>
              <a:t>Table 2.1</a:t>
            </a:r>
            <a:endParaRPr lang="en-US" kern="0" dirty="0"/>
          </a:p>
        </p:txBody>
      </p:sp>
      <p:graphicFrame>
        <p:nvGraphicFramePr>
          <p:cNvPr id="8" name="Group 124"/>
          <p:cNvGraphicFramePr>
            <a:graphicFrameLocks noGrp="1"/>
          </p:cNvGraphicFramePr>
          <p:nvPr/>
        </p:nvGraphicFramePr>
        <p:xfrm>
          <a:off x="474663" y="1385888"/>
          <a:ext cx="8229600" cy="2579698"/>
        </p:xfrm>
        <a:graphic>
          <a:graphicData uri="http://schemas.openxmlformats.org/drawingml/2006/table">
            <a:tbl>
              <a:tblPr/>
              <a:tblGrid>
                <a:gridCol w="27872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3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4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88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53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rgbClr val="003399"/>
                        </a:solidFill>
                        <a:effectLst/>
                        <a:latin typeface="Arial" charset="0"/>
                      </a:endParaRPr>
                    </a:p>
                  </a:txBody>
                  <a:tcPr marR="0" marT="45709" marB="45709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You</a:t>
                      </a:r>
                    </a:p>
                  </a:txBody>
                  <a:tcPr marR="0" marT="45709" marB="45709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Your Neighbor</a:t>
                      </a:r>
                    </a:p>
                  </a:txBody>
                  <a:tcPr marR="0" marT="45709" marB="45709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0" marT="45709" marB="4570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Apples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(in pounds)</a:t>
                      </a:r>
                    </a:p>
                  </a:txBody>
                  <a:tcPr marR="0" marT="45709" marB="45709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Cherries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(in pounds)</a:t>
                      </a:r>
                    </a:p>
                  </a:txBody>
                  <a:tcPr marR="0" marT="45709" marB="45709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Apples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(in pounds)</a:t>
                      </a:r>
                    </a:p>
                  </a:txBody>
                  <a:tcPr marR="0" marT="45709" marB="45709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Cherries</a:t>
                      </a:r>
                      <a:b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(in pounds)</a:t>
                      </a:r>
                    </a:p>
                  </a:txBody>
                  <a:tcPr marR="0" marT="45709" marB="45709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00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Production 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and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consumption 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without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trade</a:t>
                      </a:r>
                    </a:p>
                  </a:txBody>
                  <a:tcPr marR="0" marT="45709" marB="45709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marR="502920" marT="45709" marB="45709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marR="502920" marT="45709" marB="45709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R="502920" marT="45709" marB="45709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</a:p>
                  </a:txBody>
                  <a:tcPr marR="502920" marT="45709" marB="45709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Production 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with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trade</a:t>
                      </a:r>
                    </a:p>
                  </a:txBody>
                  <a:tcPr marR="0" marT="45709" marB="4570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R="502920" marT="45709" marB="457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R="502920" marT="45709" marB="457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R="502920" marT="45709" marB="457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R="502920" marT="45709" marB="4570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8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Consumption </a:t>
                      </a:r>
                      <a:r>
                        <a:rPr kumimoji="0" lang="en-US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with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trade</a:t>
                      </a:r>
                    </a:p>
                  </a:txBody>
                  <a:tcPr marR="0" marT="45709" marB="4570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R="502920" marT="45709" marB="457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marR="502920" marT="45709" marB="457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R="502920" marT="45709" marB="457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marR="502920" marT="45709" marB="4570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Gains from trade (increased consumption)</a:t>
                      </a:r>
                    </a:p>
                  </a:txBody>
                  <a:tcPr marR="0" marT="45709" marB="45709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R="502920" marT="45709" marB="457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R="502920" marT="45709" marB="457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R="502920" marT="45709" marB="45709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b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R="502920" marT="45709" marB="45709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107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Explaining the gains from specialization and trade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 eaLnBrk="1" hangingPunct="1">
              <a:spcBef>
                <a:spcPct val="20000"/>
              </a:spcBef>
              <a:spcAft>
                <a:spcPct val="50000"/>
              </a:spcAft>
            </a:pPr>
            <a:r>
              <a:rPr lang="en-US" altLang="en-US" dirty="0"/>
              <a:t>How could both of you benefit from trade, when your neighbor was so much better than you?</a:t>
            </a:r>
          </a:p>
          <a:p>
            <a:pPr eaLnBrk="1" hangingPunct="1">
              <a:spcBef>
                <a:spcPct val="20000"/>
              </a:spcBef>
              <a:spcAft>
                <a:spcPct val="50000"/>
              </a:spcAft>
            </a:pPr>
            <a:r>
              <a:rPr lang="en-US" altLang="en-US" dirty="0"/>
              <a:t>Economists say your neighbor had an </a:t>
            </a:r>
            <a:r>
              <a:rPr lang="en-US" altLang="en-US" b="1" i="1" dirty="0"/>
              <a:t>absolute advantage </a:t>
            </a:r>
            <a:r>
              <a:rPr lang="en-US" altLang="en-US" dirty="0"/>
              <a:t>in both cherry- and apple-picking, but you had a </a:t>
            </a:r>
            <a:r>
              <a:rPr lang="en-US" altLang="en-US" b="1" i="1" dirty="0"/>
              <a:t>comparative advantage</a:t>
            </a:r>
            <a:r>
              <a:rPr lang="en-US" altLang="en-US" i="1" dirty="0"/>
              <a:t> </a:t>
            </a:r>
            <a:r>
              <a:rPr lang="en-US" altLang="en-US" dirty="0"/>
              <a:t>in picking apples.</a:t>
            </a:r>
          </a:p>
          <a:p>
            <a:pPr eaLnBrk="1" hangingPunct="1">
              <a:spcBef>
                <a:spcPct val="20000"/>
              </a:spcBef>
              <a:spcAft>
                <a:spcPct val="50000"/>
              </a:spcAft>
            </a:pPr>
            <a:r>
              <a:rPr lang="en-US" altLang="en-US" b="1" dirty="0"/>
              <a:t>Absolute advantage</a:t>
            </a:r>
            <a:r>
              <a:rPr lang="en-US" altLang="en-US" dirty="0"/>
              <a:t>: The ability of an individual, a firm, or a country to produce more of a good or service than competitors, using the same amount of resources.</a:t>
            </a:r>
          </a:p>
          <a:p>
            <a:pPr eaLnBrk="1" hangingPunct="1">
              <a:spcBef>
                <a:spcPct val="20000"/>
              </a:spcBef>
              <a:spcAft>
                <a:spcPct val="50000"/>
              </a:spcAft>
            </a:pPr>
            <a:r>
              <a:rPr lang="en-US" altLang="en-US" b="1" dirty="0"/>
              <a:t>Comparative advantage</a:t>
            </a:r>
            <a:r>
              <a:rPr lang="en-US" altLang="en-US" dirty="0"/>
              <a:t>: The ability of an individual, a firm, or a country to produce a good or service at a lower opportunity cost than competitors.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18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0" dirty="0"/>
              <a:t>Trade Offs, Comparative Advantage, and the Market System</a:t>
            </a:r>
          </a:p>
        </p:txBody>
      </p:sp>
    </p:spTree>
    <p:extLst>
      <p:ext uri="{BB962C8B-B14F-4D97-AF65-F5344CB8AC3E}">
        <p14:creationId xmlns:p14="http://schemas.microsoft.com/office/powerpoint/2010/main" val="8084894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advantage and the gains from trade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3733800"/>
            <a:ext cx="8458200" cy="2743200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altLang="en-US" i="1" dirty="0"/>
              <a:t>The basis for trade is comparative advantage, not absolute advantage.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endParaRPr lang="en-US" altLang="en-US" dirty="0"/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altLang="en-US" dirty="0"/>
              <a:t>Individuals, firms, and countries are better off if they specialize in producing goods and services for which they have a comparative advantage and obtain the other goods and services they need by trading.  </a:t>
            </a:r>
          </a:p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2514600"/>
            <a:ext cx="2290763" cy="449263"/>
          </a:xfrm>
        </p:spPr>
        <p:txBody>
          <a:bodyPr/>
          <a:lstStyle/>
          <a:p>
            <a:r>
              <a:rPr lang="en-US" dirty="0"/>
              <a:t>Opportunity costs of picking apples and cherries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2514600"/>
            <a:ext cx="1352550" cy="381000"/>
          </a:xfrm>
        </p:spPr>
        <p:txBody>
          <a:bodyPr/>
          <a:lstStyle/>
          <a:p>
            <a:r>
              <a:rPr lang="en-US" dirty="0"/>
              <a:t>Table 2.2</a:t>
            </a:r>
          </a:p>
        </p:txBody>
      </p:sp>
      <p:graphicFrame>
        <p:nvGraphicFramePr>
          <p:cNvPr id="9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944790"/>
              </p:ext>
            </p:extLst>
          </p:nvPr>
        </p:nvGraphicFramePr>
        <p:xfrm>
          <a:off x="914400" y="990600"/>
          <a:ext cx="7315200" cy="1273176"/>
        </p:xfrm>
        <a:graphic>
          <a:graphicData uri="http://schemas.openxmlformats.org/drawingml/2006/table">
            <a:tbl>
              <a:tblPr/>
              <a:tblGrid>
                <a:gridCol w="16960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513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7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07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marT="45695" marB="45695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Opportunity Cost of Picking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1 Pound of Apples</a:t>
                      </a:r>
                    </a:p>
                  </a:txBody>
                  <a:tcPr marL="0" marR="0" marT="45695" marB="4569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Opportunity Cost of Picking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1 Pound of Cherries</a:t>
                      </a:r>
                    </a:p>
                  </a:txBody>
                  <a:tcPr marL="0" marR="0" marT="45695" marB="45695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6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You</a:t>
                      </a:r>
                    </a:p>
                  </a:txBody>
                  <a:tcPr marL="0" marR="0" marT="45695" marB="45695"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pound of cherries</a:t>
                      </a:r>
                    </a:p>
                  </a:txBody>
                  <a:tcPr marR="0" marT="45695" marB="4569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pound of apples</a:t>
                      </a:r>
                    </a:p>
                  </a:txBody>
                  <a:tcPr marR="0" marT="45695" marB="45695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47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Your Neighbor</a:t>
                      </a:r>
                    </a:p>
                  </a:txBody>
                  <a:tcPr marL="0" marR="0" marT="45695" marB="45695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pounds of cherries</a:t>
                      </a:r>
                    </a:p>
                  </a:txBody>
                  <a:tcPr marR="0"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 pound of apples</a:t>
                      </a:r>
                    </a:p>
                  </a:txBody>
                  <a:tcPr marR="0" marT="45695" marB="4569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616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Comparative advantage and housework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r>
              <a:rPr lang="en-US" dirty="0"/>
              <a:t>People living together have to divide up household chores.</a:t>
            </a:r>
          </a:p>
          <a:p>
            <a:endParaRPr lang="en-US" dirty="0"/>
          </a:p>
          <a:p>
            <a:r>
              <a:rPr lang="en-US" dirty="0"/>
              <a:t>Basic economic concepts like comparative advantage can provide useful insight in the division of labor.</a:t>
            </a:r>
          </a:p>
          <a:p>
            <a:endParaRPr lang="en-US" dirty="0"/>
          </a:p>
          <a:p>
            <a:r>
              <a:rPr lang="en-US" dirty="0"/>
              <a:t>Suppose Jack is faster than Jill at both cooking and laundry. However: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Jack is MUCH faster at preparing tasty meals, while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Jack is only a little faster at doing laundry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Jack’s comparative advantage is in cooking—to cook a tasty meal, he gives up the opportunity to perform less laundry than Jill—so he should specialize in this, while Jill specializes in laundry.</a:t>
            </a:r>
          </a:p>
        </p:txBody>
      </p:sp>
    </p:spTree>
    <p:extLst>
      <p:ext uri="{BB962C8B-B14F-4D97-AF65-F5344CB8AC3E}">
        <p14:creationId xmlns:p14="http://schemas.microsoft.com/office/powerpoint/2010/main" val="274014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Market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2.3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en-US" dirty="0">
                <a:cs typeface="Arial" charset="0"/>
              </a:rPr>
              <a:t>Explain the basic idea of how a market system works.</a:t>
            </a:r>
          </a:p>
        </p:txBody>
      </p:sp>
    </p:spTree>
    <p:extLst>
      <p:ext uri="{BB962C8B-B14F-4D97-AF65-F5344CB8AC3E}">
        <p14:creationId xmlns:p14="http://schemas.microsoft.com/office/powerpoint/2010/main" val="23091666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two key groups in a modern economy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09600" y="990600"/>
            <a:ext cx="4814887" cy="5638800"/>
          </a:xfrm>
        </p:spPr>
        <p:txBody>
          <a:bodyPr/>
          <a:lstStyle/>
          <a:p>
            <a:pPr eaLnBrk="1" hangingPunct="1">
              <a:spcBef>
                <a:spcPct val="20000"/>
              </a:spcBef>
              <a:spcAft>
                <a:spcPct val="50000"/>
              </a:spcAft>
              <a:defRPr/>
            </a:pPr>
            <a:r>
              <a:rPr lang="en-US" dirty="0"/>
              <a:t>Two key groups participate in the modern economy:</a:t>
            </a:r>
          </a:p>
          <a:p>
            <a:pPr marL="342900" indent="-342900" eaLnBrk="1" hangingPunct="1">
              <a:spcBef>
                <a:spcPct val="20000"/>
              </a:spcBef>
              <a:spcAft>
                <a:spcPct val="50000"/>
              </a:spcAft>
              <a:buFont typeface="Arial" pitchFamily="34" charset="0"/>
              <a:buChar char="•"/>
              <a:defRPr/>
            </a:pPr>
            <a:r>
              <a:rPr lang="en-US" i="1" dirty="0"/>
              <a:t>Households </a:t>
            </a:r>
            <a:r>
              <a:rPr lang="en-US" dirty="0"/>
              <a:t>consist of individuals who provide the </a:t>
            </a:r>
            <a:r>
              <a:rPr lang="en-US" b="1" i="1" dirty="0"/>
              <a:t>factors of production</a:t>
            </a:r>
            <a:r>
              <a:rPr lang="en-US" dirty="0"/>
              <a:t>: labor, capital, natural resources, and entrepreneurial ability.</a:t>
            </a:r>
          </a:p>
          <a:p>
            <a:pPr marL="1085850" lvl="1" indent="-342900" eaLnBrk="1" hangingPunct="1">
              <a:spcAft>
                <a:spcPct val="50000"/>
              </a:spcAft>
              <a:buFont typeface="Arial" pitchFamily="34" charset="0"/>
              <a:buChar char="•"/>
              <a:defRPr/>
            </a:pPr>
            <a:r>
              <a:rPr lang="en-US" sz="2200" dirty="0"/>
              <a:t>Households receive</a:t>
            </a:r>
            <a:br>
              <a:rPr lang="en-US" sz="2200" dirty="0"/>
            </a:br>
            <a:r>
              <a:rPr lang="en-US" sz="2200" dirty="0"/>
              <a:t>payments for these factors</a:t>
            </a:r>
            <a:br>
              <a:rPr lang="en-US" sz="2200" dirty="0"/>
            </a:br>
            <a:r>
              <a:rPr lang="en-US" sz="2200" dirty="0"/>
              <a:t>by selling them to firms in </a:t>
            </a:r>
            <a:r>
              <a:rPr lang="en-US" sz="2200" b="1" dirty="0"/>
              <a:t>factor markets</a:t>
            </a:r>
            <a:r>
              <a:rPr lang="en-US" sz="2200" dirty="0"/>
              <a:t>.</a:t>
            </a:r>
          </a:p>
          <a:p>
            <a:pPr marL="342900" indent="-342900" eaLnBrk="1" hangingPunct="1">
              <a:spcBef>
                <a:spcPct val="20000"/>
              </a:spcBef>
              <a:spcAft>
                <a:spcPct val="50000"/>
              </a:spcAft>
              <a:buFont typeface="Arial" pitchFamily="34" charset="0"/>
              <a:buChar char="•"/>
              <a:defRPr/>
            </a:pPr>
            <a:r>
              <a:rPr lang="en-US" i="1" dirty="0"/>
              <a:t>Firms</a:t>
            </a:r>
            <a:r>
              <a:rPr lang="en-US" dirty="0"/>
              <a:t> supply goods and services to </a:t>
            </a:r>
            <a:r>
              <a:rPr lang="en-US" b="1" i="1" dirty="0"/>
              <a:t>product markets</a:t>
            </a:r>
            <a:r>
              <a:rPr lang="en-US" dirty="0"/>
              <a:t>; households buy these products from the firms.</a:t>
            </a:r>
          </a:p>
        </p:txBody>
      </p:sp>
      <p:cxnSp>
        <p:nvCxnSpPr>
          <p:cNvPr id="5" name="Straight Arrow Connector 4"/>
          <p:cNvCxnSpPr>
            <a:cxnSpLocks noChangeShapeType="1"/>
          </p:cNvCxnSpPr>
          <p:nvPr/>
        </p:nvCxnSpPr>
        <p:spPr bwMode="auto">
          <a:xfrm flipV="1">
            <a:off x="3152775" y="1416050"/>
            <a:ext cx="2809875" cy="1317625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Arrow Connector 5"/>
          <p:cNvCxnSpPr>
            <a:cxnSpLocks noChangeShapeType="1"/>
          </p:cNvCxnSpPr>
          <p:nvPr/>
        </p:nvCxnSpPr>
        <p:spPr bwMode="auto">
          <a:xfrm flipV="1">
            <a:off x="3829050" y="2371725"/>
            <a:ext cx="2133600" cy="3571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>
            <a:off x="1800225" y="3252788"/>
            <a:ext cx="4162425" cy="91916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>
            <a:off x="3971925" y="3333750"/>
            <a:ext cx="1990725" cy="177323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962650" y="1016000"/>
            <a:ext cx="2657475" cy="400050"/>
          </a:xfrm>
          <a:prstGeom prst="rect">
            <a:avLst/>
          </a:prstGeom>
          <a:noFill/>
          <a:ln w="25400">
            <a:solidFill>
              <a:srgbClr val="0066B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dirty="0"/>
              <a:t>All types of work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962650" y="2143125"/>
            <a:ext cx="2657475" cy="1016000"/>
          </a:xfrm>
          <a:prstGeom prst="rect">
            <a:avLst/>
          </a:prstGeom>
          <a:noFill/>
          <a:ln w="25400">
            <a:solidFill>
              <a:srgbClr val="0066B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dirty="0"/>
              <a:t>Physical capital used to produce other goods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62650" y="3802063"/>
            <a:ext cx="2657475" cy="708025"/>
          </a:xfrm>
          <a:prstGeom prst="rect">
            <a:avLst/>
          </a:prstGeom>
          <a:noFill/>
          <a:ln w="25400">
            <a:solidFill>
              <a:srgbClr val="0066B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dirty="0"/>
              <a:t>Land, water, oil, ore, raw materials, etc.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962650" y="5106988"/>
            <a:ext cx="2657475" cy="1016000"/>
          </a:xfrm>
          <a:prstGeom prst="rect">
            <a:avLst/>
          </a:prstGeom>
          <a:noFill/>
          <a:ln w="25400">
            <a:solidFill>
              <a:srgbClr val="0066B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000" dirty="0"/>
              <a:t>The ability to bring together factors of production</a:t>
            </a:r>
          </a:p>
        </p:txBody>
      </p:sp>
    </p:spTree>
    <p:extLst>
      <p:ext uri="{BB962C8B-B14F-4D97-AF65-F5344CB8AC3E}">
        <p14:creationId xmlns:p14="http://schemas.microsoft.com/office/powerpoint/2010/main" val="283044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circular flow diagram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5105400" cy="5638800"/>
          </a:xfrm>
        </p:spPr>
        <p:txBody>
          <a:bodyPr/>
          <a:lstStyle/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b="1" dirty="0"/>
              <a:t>Circular-flow diagram</a:t>
            </a:r>
            <a:r>
              <a:rPr lang="en-US" dirty="0"/>
              <a:t>: A model that illustrates how participants in</a:t>
            </a:r>
            <a:br>
              <a:rPr lang="en-US" dirty="0"/>
            </a:br>
            <a:r>
              <a:rPr lang="en-US" dirty="0"/>
              <a:t>markets are linked.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altLang="en-US" dirty="0"/>
              <a:t>Households provide factors of production to firms.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altLang="en-US" dirty="0"/>
              <a:t>Firms provide goods and</a:t>
            </a:r>
            <a:br>
              <a:rPr lang="en-US" altLang="en-US" dirty="0"/>
            </a:br>
            <a:r>
              <a:rPr lang="en-US" altLang="en-US" dirty="0"/>
              <a:t>services to households.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altLang="en-US" dirty="0"/>
              <a:t>Firms pay money to</a:t>
            </a:r>
            <a:br>
              <a:rPr lang="en-US" altLang="en-US" dirty="0"/>
            </a:br>
            <a:r>
              <a:rPr lang="en-US" altLang="en-US" dirty="0"/>
              <a:t>households for the</a:t>
            </a:r>
            <a:br>
              <a:rPr lang="en-US" altLang="en-US" dirty="0"/>
            </a:br>
            <a:r>
              <a:rPr lang="en-US" altLang="en-US" dirty="0"/>
              <a:t>factors of production.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altLang="en-US" dirty="0"/>
              <a:t>Households pay money to</a:t>
            </a:r>
            <a:br>
              <a:rPr lang="en-US" altLang="en-US" dirty="0"/>
            </a:br>
            <a:r>
              <a:rPr lang="en-US" altLang="en-US" dirty="0"/>
              <a:t>firms for the goods and services.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6256337"/>
            <a:ext cx="2290763" cy="449263"/>
          </a:xfrm>
        </p:spPr>
        <p:txBody>
          <a:bodyPr/>
          <a:lstStyle/>
          <a:p>
            <a:r>
              <a:rPr lang="en-US" dirty="0"/>
              <a:t>The circular-flow diagram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6256337"/>
            <a:ext cx="1352550" cy="381000"/>
          </a:xfrm>
        </p:spPr>
        <p:txBody>
          <a:bodyPr/>
          <a:lstStyle/>
          <a:p>
            <a:r>
              <a:rPr lang="en-US" dirty="0"/>
              <a:t>Figure 2.6</a:t>
            </a:r>
          </a:p>
        </p:txBody>
      </p:sp>
      <p:pic>
        <p:nvPicPr>
          <p:cNvPr id="9" name="Picture 8" descr="Fig2.6ppt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62000"/>
            <a:ext cx="56007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Fig2.6ppt4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62000"/>
            <a:ext cx="56007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Fig2.6ppt5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62000"/>
            <a:ext cx="56007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Fig2.6ppt6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62000"/>
            <a:ext cx="56007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Fig2.6ppt1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62000"/>
            <a:ext cx="56007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Fig2.6ppt2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71525"/>
            <a:ext cx="5791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568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circular flow diagram—a simplified model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52400" y="838200"/>
            <a:ext cx="3581400" cy="56388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defRPr sz="22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altLang="en-US" kern="0" dirty="0"/>
              <a:t>Like all economic models, the circular flow diagram is a simplified version of reality: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kern="0" dirty="0"/>
              <a:t>No government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kern="0" dirty="0"/>
              <a:t>No financial system</a:t>
            </a:r>
          </a:p>
          <a:p>
            <a:pPr marL="342900" indent="-342900" eaLnBrk="1" hangingPunct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en-US" kern="0" dirty="0"/>
              <a:t>No foreign buyers and sellers of goods</a:t>
            </a:r>
          </a:p>
          <a:p>
            <a:pPr eaLnBrk="1" hangingPunct="1">
              <a:spcBef>
                <a:spcPts val="0"/>
              </a:spcBef>
              <a:spcAft>
                <a:spcPts val="1800"/>
              </a:spcAft>
            </a:pPr>
            <a:r>
              <a:rPr lang="en-US" altLang="en-US" kern="0" dirty="0"/>
              <a:t>We will explore these sectors in later chapters.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5867400" y="6256337"/>
            <a:ext cx="2290763" cy="449263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defRPr sz="16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The circular-flow diagram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4533900" y="6256337"/>
            <a:ext cx="1352550" cy="381000"/>
          </a:xfrm>
          <a:prstGeom prst="rect">
            <a:avLst/>
          </a:prstGeom>
          <a:solidFill>
            <a:srgbClr val="89B8CF"/>
          </a:solidFill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1600" b="1" i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/>
              <a:t>Figure 2.6</a:t>
            </a:r>
            <a:endParaRPr lang="en-US" kern="0" dirty="0"/>
          </a:p>
        </p:txBody>
      </p:sp>
      <p:pic>
        <p:nvPicPr>
          <p:cNvPr id="9" name="Picture 8" descr="Fig2.6ppt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62000"/>
            <a:ext cx="56007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Fig2.6ppt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62000"/>
            <a:ext cx="56007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Fig2.6ppt5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62000"/>
            <a:ext cx="56007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Fig2.6ppt6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62000"/>
            <a:ext cx="56007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Fig2.6ppt1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62000"/>
            <a:ext cx="56007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Fig2.6ppt2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771525"/>
            <a:ext cx="57912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520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gains from free markets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altLang="en-US" dirty="0"/>
              <a:t>A </a:t>
            </a:r>
            <a:r>
              <a:rPr lang="en-US" altLang="en-US" b="1" i="1" dirty="0"/>
              <a:t>free market</a:t>
            </a:r>
            <a:r>
              <a:rPr lang="en-US" altLang="en-US" dirty="0"/>
              <a:t> is one with few government restrictions on how a good or service can be produced or sold, or on how a factor of production can be employed.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endParaRPr lang="en-US" altLang="en-US" dirty="0"/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altLang="en-US" dirty="0"/>
              <a:t>Countries that come closest to the free market benchmark have been more successful than those with centrally planned economies in providing their people with rising living standards.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endParaRPr lang="en-US" altLang="en-US" dirty="0"/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altLang="en-US" dirty="0"/>
              <a:t>This concept is not new: Adam Smith argued for free markets in his 1776 treatise, </a:t>
            </a:r>
            <a:r>
              <a:rPr lang="en-US" altLang="en-US" i="1" dirty="0"/>
              <a:t>An Inquiry into the Nature and Causes of the Wealth of Nations.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670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beauty of the market mechanism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altLang="en-US" dirty="0"/>
              <a:t>It is not immediately obvious that markets will do better than centrally-planned systems for satisfying human desires.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endParaRPr lang="en-US" altLang="en-US" dirty="0"/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altLang="en-US" dirty="0"/>
              <a:t>After all, individuals are acting only in their own </a:t>
            </a:r>
            <a:r>
              <a:rPr lang="en-US" altLang="en-US" i="1" dirty="0"/>
              <a:t>rational self-interest</a:t>
            </a:r>
            <a:r>
              <a:rPr lang="en-US" altLang="en-US" dirty="0"/>
              <a:t>.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endParaRPr lang="en-US" altLang="en-US" dirty="0"/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altLang="en-US" dirty="0"/>
              <a:t>But markets with </a:t>
            </a:r>
            <a:r>
              <a:rPr lang="en-US" altLang="en-US" i="1" dirty="0"/>
              <a:t>flexible prices</a:t>
            </a:r>
            <a:r>
              <a:rPr lang="en-US" altLang="en-US" dirty="0"/>
              <a:t> allow the collective actions of households and firms to signal the relative worth of goods and services.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endParaRPr lang="en-US" altLang="en-US" i="1" dirty="0"/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altLang="en-US" dirty="0"/>
              <a:t>In this way, the “invisible hand” allows </a:t>
            </a:r>
            <a:r>
              <a:rPr lang="en-US" altLang="en-US" i="1" dirty="0"/>
              <a:t>individual</a:t>
            </a:r>
            <a:r>
              <a:rPr lang="en-US" altLang="en-US" dirty="0"/>
              <a:t> responses to </a:t>
            </a:r>
            <a:r>
              <a:rPr lang="en-US" altLang="en-US" i="1" dirty="0"/>
              <a:t>collectively</a:t>
            </a:r>
            <a:r>
              <a:rPr lang="en-US" altLang="en-US" dirty="0"/>
              <a:t> end up satisfying the wants of consumers.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92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story of the market system in action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5105400" cy="5638800"/>
          </a:xfrm>
        </p:spPr>
        <p:txBody>
          <a:bodyPr/>
          <a:lstStyle/>
          <a:p>
            <a:r>
              <a:rPr lang="en-US" dirty="0"/>
              <a:t>How do you make an </a:t>
            </a:r>
            <a:r>
              <a:rPr lang="en-US" dirty="0" err="1"/>
              <a:t>iPad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Although Apple engineers designed the </a:t>
            </a:r>
            <a:r>
              <a:rPr lang="en-US" dirty="0" err="1"/>
              <a:t>iPad</a:t>
            </a:r>
            <a:r>
              <a:rPr lang="en-US" dirty="0"/>
              <a:t>, Apple does not manufacture </a:t>
            </a:r>
            <a:r>
              <a:rPr lang="en-US" dirty="0" err="1"/>
              <a:t>iPad</a:t>
            </a:r>
            <a:r>
              <a:rPr lang="en-US" dirty="0"/>
              <a:t> components, nor does it assemble the final product.</a:t>
            </a:r>
          </a:p>
          <a:p>
            <a:endParaRPr lang="en-US" dirty="0"/>
          </a:p>
          <a:p>
            <a:r>
              <a:rPr lang="en-US" dirty="0"/>
              <a:t>Hundreds of firms are involved; many probably don’t even know their products will be used in an </a:t>
            </a:r>
            <a:r>
              <a:rPr lang="en-US" dirty="0" err="1"/>
              <a:t>iPad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But guided by their own self-interest, they all contribute to the final product—without any desire to enrich Apple or provide enjoyment for </a:t>
            </a:r>
            <a:r>
              <a:rPr lang="en-US" dirty="0" err="1"/>
              <a:t>iPad</a:t>
            </a:r>
            <a:r>
              <a:rPr lang="en-US" dirty="0"/>
              <a:t> purchasers.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57800" y="1066800"/>
            <a:ext cx="3749777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550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role of the entrepreneur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altLang="en-US" dirty="0"/>
              <a:t>An </a:t>
            </a:r>
            <a:r>
              <a:rPr lang="en-US" altLang="en-US" b="1" i="1" dirty="0"/>
              <a:t>entrepreneur </a:t>
            </a:r>
            <a:r>
              <a:rPr lang="en-US" altLang="en-US" dirty="0"/>
              <a:t>is someone who brings together the factors of production—land, labor, and capital—to produce goods and services.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endParaRPr lang="en-US" altLang="en-US" dirty="0"/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altLang="en-US" dirty="0"/>
              <a:t>The best entrepreneurs create products that consumers never even knew they wanted.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endParaRPr lang="en-US" altLang="en-US" dirty="0"/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altLang="en-US" dirty="0"/>
              <a:t>	</a:t>
            </a:r>
            <a:r>
              <a:rPr lang="en-US" altLang="en-US" i="1" dirty="0"/>
              <a:t>“If I had asked my customers what they wanted, they 	would have said a faster horse.”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altLang="en-US" dirty="0"/>
              <a:t>		- Henry Ford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endParaRPr lang="en-US" altLang="en-US" dirty="0"/>
          </a:p>
          <a:p>
            <a:pPr eaLnBrk="1" hangingPunct="1">
              <a:spcBef>
                <a:spcPct val="10000"/>
              </a:spcBef>
              <a:spcAft>
                <a:spcPct val="10000"/>
              </a:spcAft>
            </a:pPr>
            <a:r>
              <a:rPr lang="en-US" altLang="en-US" dirty="0"/>
              <a:t>Entrepreneurs make a vital contribution to economic growth, often with considerable personal risk and sacrifice.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24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Scarcity and trade-offs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52400" y="838200"/>
            <a:ext cx="8839200" cy="56388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defRPr sz="22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20000"/>
              </a:spcBef>
              <a:spcAft>
                <a:spcPct val="50000"/>
              </a:spcAft>
            </a:pPr>
            <a:r>
              <a:rPr lang="en-US" altLang="en-US" kern="0"/>
              <a:t>Households, firms and governments continually face decisions about how best to use their </a:t>
            </a:r>
            <a:r>
              <a:rPr lang="en-US" altLang="en-US" b="1" i="1" kern="0"/>
              <a:t>scarce</a:t>
            </a:r>
            <a:r>
              <a:rPr lang="en-US" altLang="en-US" kern="0"/>
              <a:t> resources.</a:t>
            </a:r>
          </a:p>
          <a:p>
            <a:pPr eaLnBrk="1" hangingPunct="1">
              <a:spcBef>
                <a:spcPct val="20000"/>
              </a:spcBef>
              <a:spcAft>
                <a:spcPct val="50000"/>
              </a:spcAft>
            </a:pPr>
            <a:endParaRPr lang="en-US" altLang="en-US" kern="0"/>
          </a:p>
          <a:p>
            <a:pPr eaLnBrk="1" hangingPunct="1">
              <a:spcBef>
                <a:spcPct val="20000"/>
              </a:spcBef>
              <a:spcAft>
                <a:spcPct val="50000"/>
              </a:spcAft>
            </a:pPr>
            <a:r>
              <a:rPr lang="en-US" altLang="en-US" b="1" kern="0"/>
              <a:t>Scarcity</a:t>
            </a:r>
            <a:r>
              <a:rPr lang="en-US" altLang="en-US" kern="0"/>
              <a:t>: a situation in which unlimited wants exceed the limited resources available to fulfill those wants.</a:t>
            </a:r>
          </a:p>
          <a:p>
            <a:pPr eaLnBrk="1" hangingPunct="1">
              <a:spcBef>
                <a:spcPct val="20000"/>
              </a:spcBef>
              <a:spcAft>
                <a:spcPct val="50000"/>
              </a:spcAft>
            </a:pPr>
            <a:endParaRPr lang="en-US" altLang="en-US" kern="0"/>
          </a:p>
          <a:p>
            <a:pPr eaLnBrk="1" hangingPunct="1">
              <a:spcBef>
                <a:spcPct val="20000"/>
              </a:spcBef>
              <a:spcAft>
                <a:spcPct val="50000"/>
              </a:spcAft>
            </a:pPr>
            <a:r>
              <a:rPr lang="en-US" altLang="en-US" kern="0"/>
              <a:t>Scarcity requires trade-offs. Economics teaches us tools to help make good trade-offs.</a:t>
            </a:r>
          </a:p>
          <a:p>
            <a:pPr eaLnBrk="1" hangingPunct="1">
              <a:spcBef>
                <a:spcPct val="20000"/>
              </a:spcBef>
              <a:spcAft>
                <a:spcPct val="50000"/>
              </a:spcAft>
            </a:pPr>
            <a:endParaRPr lang="en-US" altLang="en-US" kern="0"/>
          </a:p>
          <a:p>
            <a:pPr eaLnBrk="1" hangingPunct="1">
              <a:spcBef>
                <a:spcPct val="20000"/>
              </a:spcBef>
              <a:spcAft>
                <a:spcPct val="50000"/>
              </a:spcAft>
            </a:pPr>
            <a:r>
              <a:rPr lang="en-US" altLang="en-US" i="1" kern="0"/>
              <a:t>Example: When deciding how to use its scarce workers and machinery, if Tesla wants to produce more Model X SUVs, those resources will not be available to produce Model S sedans.</a:t>
            </a:r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29415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Selected products and their inventors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Entrepreneurs make a vital contribution to economic growth by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Responding to consumer demand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Introducing new products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Government policies encouraging entrepreneurship are likely to increase economic growth and raise standards of living.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Important products introduced by entrepreneurs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Table 2.3</a:t>
            </a:r>
          </a:p>
        </p:txBody>
      </p:sp>
      <p:graphicFrame>
        <p:nvGraphicFramePr>
          <p:cNvPr id="6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027018"/>
              </p:ext>
            </p:extLst>
          </p:nvPr>
        </p:nvGraphicFramePr>
        <p:xfrm>
          <a:off x="4114800" y="990600"/>
          <a:ext cx="4800599" cy="3660456"/>
        </p:xfrm>
        <a:graphic>
          <a:graphicData uri="http://schemas.openxmlformats.org/drawingml/2006/table">
            <a:tbl>
              <a:tblPr/>
              <a:tblGrid>
                <a:gridCol w="24359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4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Product</a:t>
                      </a:r>
                    </a:p>
                  </a:txBody>
                  <a:tcPr marL="0" marR="0" marT="45695" marB="45695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64B3"/>
                          </a:solidFill>
                          <a:effectLst/>
                          <a:latin typeface="Arial" charset="0"/>
                        </a:rPr>
                        <a:t>Inventor</a:t>
                      </a:r>
                    </a:p>
                  </a:txBody>
                  <a:tcPr marL="0" marR="0" marT="45695" marB="45695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Air conditioning</a:t>
                      </a:r>
                    </a:p>
                  </a:txBody>
                  <a:tcPr marR="0" marT="45695" marB="4569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William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Haviland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Carrier</a:t>
                      </a:r>
                    </a:p>
                  </a:txBody>
                  <a:tcPr marR="0" marT="45695" marB="45695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Airplane</a:t>
                      </a:r>
                    </a:p>
                  </a:txBody>
                  <a:tcPr marR="0" marT="45695" marB="4569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Orville and Wilbur Wright</a:t>
                      </a:r>
                    </a:p>
                  </a:txBody>
                  <a:tcPr marR="0" marT="45695" marB="45695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Automobile, mass produced</a:t>
                      </a:r>
                    </a:p>
                  </a:txBody>
                  <a:tcPr marR="0" marT="45695" marB="4569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Henry Ford</a:t>
                      </a:r>
                    </a:p>
                  </a:txBody>
                  <a:tcPr marR="0" marT="45695" marB="45695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Biomagnetic</a:t>
                      </a: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imaging</a:t>
                      </a:r>
                    </a:p>
                  </a:txBody>
                  <a:tcPr marR="0" marT="45695" marB="4569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Raymond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Damadian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0" marT="45695" marB="45695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Biosynthetic insulin</a:t>
                      </a:r>
                    </a:p>
                  </a:txBody>
                  <a:tcPr marR="0" marT="45695" marB="4569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Herbert Boyer</a:t>
                      </a:r>
                    </a:p>
                  </a:txBody>
                  <a:tcPr marR="0" marT="45695" marB="45695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7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DNA fingerprinting</a:t>
                      </a:r>
                    </a:p>
                  </a:txBody>
                  <a:tcPr marR="0" marT="45695" marB="4569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Alec Jeffries</a:t>
                      </a:r>
                    </a:p>
                  </a:txBody>
                  <a:tcPr marR="0" marT="45695" marB="45695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7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R="0" marT="45695" marB="4569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…</a:t>
                      </a:r>
                    </a:p>
                  </a:txBody>
                  <a:tcPr marR="0" marT="45695" marB="45695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6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Vacuum tube</a:t>
                      </a:r>
                    </a:p>
                  </a:txBody>
                  <a:tcPr marR="0" marT="45695" marB="45695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Philo Farnsworth</a:t>
                      </a:r>
                    </a:p>
                  </a:txBody>
                  <a:tcPr marR="0" marT="45695" marB="45695"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47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Zipper</a:t>
                      </a:r>
                    </a:p>
                  </a:txBody>
                  <a:tcPr marR="0" marT="45695" marB="4569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Gideon </a:t>
                      </a:r>
                      <a:r>
                        <a:rPr kumimoji="0" lang="en-US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Sundback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R="0" marT="45695" marB="45695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95B6D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088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legal basis of a successful market system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en-US" dirty="0"/>
              <a:t>In a free market, government does not restrict how firms produce and sell goods, or how they employ factors of production.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defRPr/>
            </a:pPr>
            <a:endParaRPr lang="en-US" dirty="0"/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en-US" dirty="0"/>
              <a:t>However governments must provide a sound </a:t>
            </a:r>
            <a:r>
              <a:rPr lang="en-US" i="1" dirty="0"/>
              <a:t>legal environment</a:t>
            </a:r>
            <a:r>
              <a:rPr lang="en-US" dirty="0"/>
              <a:t> that will allow the market system to succeed, including: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defRPr/>
            </a:pPr>
            <a:endParaRPr lang="en-US" dirty="0"/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en-US" b="1" i="1" dirty="0"/>
              <a:t>Protection of private property</a:t>
            </a:r>
          </a:p>
          <a:p>
            <a:pPr marL="342900" indent="-342900" eaLnBrk="1" hangingPunct="1">
              <a:spcBef>
                <a:spcPct val="10000"/>
              </a:spcBef>
              <a:spcAft>
                <a:spcPct val="10000"/>
              </a:spcAft>
              <a:buFont typeface="Arial" pitchFamily="34" charset="0"/>
              <a:buChar char="•"/>
              <a:defRPr/>
            </a:pPr>
            <a:r>
              <a:rPr lang="en-US" dirty="0"/>
              <a:t>When criminals can take your wages or profits, households and firms have little incentive to work hard.</a:t>
            </a:r>
          </a:p>
          <a:p>
            <a:pPr marL="342900" indent="-342900" eaLnBrk="1" hangingPunct="1">
              <a:spcBef>
                <a:spcPct val="10000"/>
              </a:spcBef>
              <a:spcAft>
                <a:spcPct val="10000"/>
              </a:spcAft>
              <a:buFont typeface="Arial" pitchFamily="34" charset="0"/>
              <a:buChar char="•"/>
              <a:defRPr/>
            </a:pPr>
            <a:r>
              <a:rPr lang="en-US" dirty="0"/>
              <a:t>Property rights, including intellectual property, are key.</a:t>
            </a:r>
          </a:p>
          <a:p>
            <a:pPr marL="342900" indent="-342900" eaLnBrk="1" hangingPunct="1">
              <a:spcBef>
                <a:spcPct val="10000"/>
              </a:spcBef>
              <a:spcAft>
                <a:spcPct val="10000"/>
              </a:spcAft>
              <a:buFont typeface="Arial" pitchFamily="34" charset="0"/>
              <a:buChar char="•"/>
              <a:defRPr/>
            </a:pPr>
            <a:endParaRPr lang="en-US" dirty="0"/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en-US" b="1" i="1" dirty="0"/>
              <a:t>Enforcement of contracts and property rights</a:t>
            </a:r>
          </a:p>
          <a:p>
            <a:pPr marL="342900" indent="-342900" eaLnBrk="1" hangingPunct="1">
              <a:spcBef>
                <a:spcPct val="10000"/>
              </a:spcBef>
              <a:spcAft>
                <a:spcPct val="10000"/>
              </a:spcAft>
              <a:buFont typeface="Arial" pitchFamily="34" charset="0"/>
              <a:buChar char="•"/>
              <a:defRPr/>
            </a:pPr>
            <a:r>
              <a:rPr lang="en-US" dirty="0"/>
              <a:t>Important for transactions across time to occur.</a:t>
            </a:r>
          </a:p>
          <a:p>
            <a:pPr marL="342900" indent="-342900" eaLnBrk="1" hangingPunct="1">
              <a:spcBef>
                <a:spcPct val="10000"/>
              </a:spcBef>
              <a:spcAft>
                <a:spcPct val="10000"/>
              </a:spcAft>
              <a:buFont typeface="Arial" pitchFamily="34" charset="0"/>
              <a:buChar char="•"/>
              <a:defRPr/>
            </a:pPr>
            <a:r>
              <a:rPr lang="en-US" dirty="0"/>
              <a:t>An independent court system is critical here.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715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owns The Wizard of Oz?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4086460" cy="4724400"/>
          </a:xfrm>
        </p:spPr>
        <p:txBody>
          <a:bodyPr/>
          <a:lstStyle/>
          <a:p>
            <a:r>
              <a:rPr lang="en-US" dirty="0"/>
              <a:t>Copyrights and patents protect the intellectual property of creators and inventors, in order to encourage innovation.</a:t>
            </a:r>
          </a:p>
          <a:p>
            <a:endParaRPr lang="en-US" dirty="0"/>
          </a:p>
          <a:p>
            <a:r>
              <a:rPr lang="en-US" dirty="0"/>
              <a:t>But sometimes they work against innovation; for example, when Disney wanted to remake the classic 1939 movie </a:t>
            </a:r>
            <a:r>
              <a:rPr lang="en-US" i="1" dirty="0"/>
              <a:t>The Wizard of Oz</a:t>
            </a:r>
            <a:r>
              <a:rPr lang="en-US" dirty="0"/>
              <a:t>, they had to change many details to avoid infringing on Warner Bros’ copyright.</a:t>
            </a:r>
            <a:endParaRPr lang="en-US" i="1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52400" y="5791200"/>
            <a:ext cx="8686800" cy="9144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ts val="600"/>
              </a:spcBef>
              <a:spcAft>
                <a:spcPct val="0"/>
              </a:spcAft>
              <a:defRPr sz="22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 i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While copyrights provide essential protections, these do not come without costs.</a:t>
            </a:r>
            <a:endParaRPr lang="en-US" i="1" kern="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38860" y="1190624"/>
            <a:ext cx="4752739" cy="399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83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misconceptions to avoid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en-US" dirty="0"/>
              <a:t>The production possibilities frontier should never bow inward (why?).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defRPr/>
            </a:pPr>
            <a:endParaRPr lang="en-US" dirty="0"/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en-US" dirty="0"/>
              <a:t>The PPF tells us what </a:t>
            </a:r>
            <a:r>
              <a:rPr lang="en-US" i="1" dirty="0"/>
              <a:t>can</a:t>
            </a:r>
            <a:r>
              <a:rPr lang="en-US" dirty="0"/>
              <a:t> be produced, not what </a:t>
            </a:r>
            <a:r>
              <a:rPr lang="en-US" i="1" dirty="0"/>
              <a:t>should</a:t>
            </a:r>
            <a:r>
              <a:rPr lang="en-US" dirty="0"/>
              <a:t> be produced.</a:t>
            </a:r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defRPr/>
            </a:pPr>
            <a:endParaRPr lang="en-US" dirty="0"/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en-US" dirty="0"/>
              <a:t>Just because someone is better or worse at </a:t>
            </a:r>
            <a:r>
              <a:rPr lang="en-US" i="1" dirty="0"/>
              <a:t>everything</a:t>
            </a:r>
            <a:r>
              <a:rPr lang="en-US" dirty="0"/>
              <a:t>, doesn’t mean trade with them cannot be beneficial.</a:t>
            </a:r>
          </a:p>
          <a:p>
            <a:pPr marL="342900" indent="-342900" eaLnBrk="1" hangingPunct="1">
              <a:spcBef>
                <a:spcPct val="10000"/>
              </a:spcBef>
              <a:spcAft>
                <a:spcPct val="10000"/>
              </a:spcAft>
              <a:buFont typeface="Arial" pitchFamily="34" charset="0"/>
              <a:buChar char="•"/>
              <a:defRPr/>
            </a:pPr>
            <a:r>
              <a:rPr lang="en-US" i="1" dirty="0"/>
              <a:t>The basis for trade is comparative advantage, not absolute advantage!</a:t>
            </a:r>
          </a:p>
          <a:p>
            <a:pPr marL="342900" indent="-342900" eaLnBrk="1" hangingPunct="1">
              <a:spcBef>
                <a:spcPct val="10000"/>
              </a:spcBef>
              <a:spcAft>
                <a:spcPct val="10000"/>
              </a:spcAft>
              <a:buFont typeface="Arial" pitchFamily="34" charset="0"/>
              <a:buChar char="•"/>
              <a:defRPr/>
            </a:pPr>
            <a:endParaRPr lang="en-US" i="1" dirty="0"/>
          </a:p>
          <a:p>
            <a:pPr eaLnBrk="1" hangingPunct="1">
              <a:spcBef>
                <a:spcPct val="10000"/>
              </a:spcBef>
              <a:spcAft>
                <a:spcPct val="10000"/>
              </a:spcAft>
              <a:defRPr/>
            </a:pPr>
            <a:r>
              <a:rPr lang="en-US" dirty="0"/>
              <a:t>Free markets raise the standard of living; but that doesn’t mean there is no role for governments.</a:t>
            </a:r>
          </a:p>
          <a:p>
            <a:pPr marL="342900" indent="-342900" eaLnBrk="1" hangingPunct="1">
              <a:spcBef>
                <a:spcPct val="10000"/>
              </a:spcBef>
              <a:spcAft>
                <a:spcPct val="10000"/>
              </a:spcAft>
              <a:buFont typeface="Arial" pitchFamily="34" charset="0"/>
              <a:buChar char="•"/>
              <a:defRPr/>
            </a:pPr>
            <a:r>
              <a:rPr lang="en-US" dirty="0"/>
              <a:t>Governments must provide a sound legal environment to allow the market system to succeed.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36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66B3"/>
                </a:solidFill>
                <a:cs typeface="Arial" charset="0"/>
              </a:rPr>
              <a:t>Production Possibilities Frontiers and Opportunity Costs</a:t>
            </a:r>
            <a:br>
              <a:rPr lang="en-US" altLang="en-US" dirty="0">
                <a:solidFill>
                  <a:srgbClr val="0066B3"/>
                </a:solidFill>
                <a:cs typeface="Arial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dirty="0"/>
              <a:t>2.1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/>
            <a:r>
              <a:rPr lang="en-US" altLang="en-US" dirty="0">
                <a:cs typeface="Arial" charset="0"/>
              </a:rPr>
              <a:t>Use a production possibilities frontier to analyze opportunity costs and trade-offs.</a:t>
            </a:r>
          </a:p>
          <a:p>
            <a:pPr marL="0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972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Production possibilities frontier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8839200" cy="5638800"/>
          </a:xfrm>
        </p:spPr>
        <p:txBody>
          <a:bodyPr/>
          <a:lstStyle/>
          <a:p>
            <a:pPr eaLnBrk="1" hangingPunct="1">
              <a:spcBef>
                <a:spcPct val="20000"/>
              </a:spcBef>
              <a:spcAft>
                <a:spcPct val="50000"/>
              </a:spcAft>
            </a:pPr>
            <a:r>
              <a:rPr lang="en-US" altLang="en-US"/>
              <a:t>A </a:t>
            </a:r>
            <a:r>
              <a:rPr lang="en-US" altLang="en-US" b="1" i="1"/>
              <a:t>production possibilities frontier (PPF)</a:t>
            </a:r>
            <a:r>
              <a:rPr lang="en-US" altLang="en-US"/>
              <a:t> is a curve showing the maximum attainable combinations of two products that may be purchases with available resources and technology.</a:t>
            </a:r>
          </a:p>
          <a:p>
            <a:pPr eaLnBrk="1" hangingPunct="1">
              <a:spcBef>
                <a:spcPct val="20000"/>
              </a:spcBef>
              <a:spcAft>
                <a:spcPct val="50000"/>
              </a:spcAft>
            </a:pPr>
            <a:endParaRPr lang="en-US" altLang="en-US"/>
          </a:p>
          <a:p>
            <a:pPr eaLnBrk="1" hangingPunct="1">
              <a:spcBef>
                <a:spcPct val="20000"/>
              </a:spcBef>
              <a:spcAft>
                <a:spcPct val="50000"/>
              </a:spcAft>
            </a:pPr>
            <a:r>
              <a:rPr lang="en-US" altLang="en-US"/>
              <a:t>Question: Is the PPF a positive or normative tool?</a:t>
            </a:r>
          </a:p>
          <a:p>
            <a:pPr eaLnBrk="1" hangingPunct="1">
              <a:spcBef>
                <a:spcPct val="20000"/>
              </a:spcBef>
              <a:spcAft>
                <a:spcPct val="50000"/>
              </a:spcAft>
            </a:pPr>
            <a:r>
              <a:rPr lang="en-US" altLang="en-US"/>
              <a:t>Answer: Positive; it shows “what is”, not “what should be”.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49317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production possibilities frontier for Tesla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962400" cy="5638800"/>
          </a:xfrm>
        </p:spPr>
        <p:txBody>
          <a:bodyPr/>
          <a:lstStyle/>
          <a:p>
            <a:pPr eaLnBrk="1" hangingPunct="1">
              <a:spcBef>
                <a:spcPct val="20000"/>
              </a:spcBef>
              <a:spcAft>
                <a:spcPct val="50000"/>
              </a:spcAft>
            </a:pPr>
            <a:r>
              <a:rPr lang="en-US" altLang="en-US" dirty="0"/>
              <a:t>Tesla can produce sedans and/or SUVs.</a:t>
            </a:r>
          </a:p>
          <a:p>
            <a:pPr eaLnBrk="1" hangingPunct="1">
              <a:spcBef>
                <a:spcPct val="20000"/>
              </a:spcBef>
              <a:spcAft>
                <a:spcPct val="50000"/>
              </a:spcAft>
            </a:pPr>
            <a:r>
              <a:rPr lang="en-US" altLang="en-US" dirty="0"/>
              <a:t>If it wants to produce more sedans, it must reduce the number of SUVS.</a:t>
            </a:r>
          </a:p>
          <a:p>
            <a:pPr marL="342900" indent="-342900" eaLnBrk="1" hangingPunct="1">
              <a:spcBef>
                <a:spcPct val="20000"/>
              </a:spcBef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Points on the PPF are attainable for Tesla.</a:t>
            </a:r>
          </a:p>
          <a:p>
            <a:pPr marL="342900" indent="-342900" eaLnBrk="1" hangingPunct="1">
              <a:spcBef>
                <a:spcPct val="20000"/>
              </a:spcBef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Points below the curve are inefficient.</a:t>
            </a:r>
          </a:p>
          <a:p>
            <a:pPr marL="342900" indent="-342900" eaLnBrk="1" hangingPunct="1">
              <a:spcBef>
                <a:spcPct val="20000"/>
              </a:spcBef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Points above the curve are unattainable with current resources.</a:t>
            </a:r>
          </a:p>
          <a:p>
            <a:pPr eaLnBrk="1" hangingPunct="1">
              <a:spcBef>
                <a:spcPct val="20000"/>
              </a:spcBef>
              <a:spcAft>
                <a:spcPct val="50000"/>
              </a:spcAft>
            </a:pPr>
            <a:endParaRPr lang="en-US" altLang="en-US" dirty="0"/>
          </a:p>
          <a:p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6256337"/>
            <a:ext cx="2290763" cy="449263"/>
          </a:xfrm>
        </p:spPr>
        <p:txBody>
          <a:bodyPr/>
          <a:lstStyle/>
          <a:p>
            <a:r>
              <a:rPr lang="en-US" dirty="0"/>
              <a:t>Tesla’s production possibilities frontier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6256337"/>
            <a:ext cx="1352550" cy="381000"/>
          </a:xfrm>
        </p:spPr>
        <p:txBody>
          <a:bodyPr/>
          <a:lstStyle/>
          <a:p>
            <a:r>
              <a:rPr lang="en-US" dirty="0"/>
              <a:t>Figure 2.1</a:t>
            </a:r>
          </a:p>
        </p:txBody>
      </p:sp>
      <p:pic>
        <p:nvPicPr>
          <p:cNvPr id="1026" name="Picture 2" descr="C:\Users\Paul\Dropbox\ECON 5e\Art From Fernando_For Digital\Ch02\Figure_2.1\png\Figure_2_1_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784224"/>
            <a:ext cx="4333875" cy="537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ul\Dropbox\ECON 5e\Art From Fernando_For Digital\Ch02\Figure_2.1\png\Figure_2_1_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784224"/>
            <a:ext cx="4333875" cy="537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aul\Dropbox\ECON 5e\Art From Fernando_For Digital\Ch02\Figure_2.1\png\Figure_2_1_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784224"/>
            <a:ext cx="4333875" cy="537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aul\Dropbox\ECON 5e\Art From Fernando_For Digital\Ch02\Figure_2.1\png\Figure_2_1_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784224"/>
            <a:ext cx="4333875" cy="537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aul\Dropbox\ECON 5e\Art From Fernando_For Digital\Ch02\Figure_2.1\png\Figure_2_1_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784224"/>
            <a:ext cx="4333875" cy="537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aul\Dropbox\ECON 5e\Art From Fernando_For Digital\Ch02\Figure_2.1\png\Figure_2_1_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784224"/>
            <a:ext cx="4333875" cy="537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aul\Dropbox\ECON 5e\Art From Fernando_For Digital\Ch02\Figure_2.1\png\Figure_2_1_7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784224"/>
            <a:ext cx="4333875" cy="537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Paul\Dropbox\ECON 5e\Art From Fernando_For Digital\Ch02\Figure_2.1\png\Figure_2_1_8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784224"/>
            <a:ext cx="4333875" cy="537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Paul\Dropbox\ECON 5e\Art From Fernando_For Digital\Ch02\Figure_2.1\png\Figure_2_1_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784224"/>
            <a:ext cx="4333875" cy="537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Paul\Dropbox\ECON 5e\Art From Fernando_For Digital\Ch02\Figure_2.1\png\Figure_2_1_1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784224"/>
            <a:ext cx="4333875" cy="537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Paul\Dropbox\ECON 5e\Art From Fernando_For Digital\Ch02\Figure_2.1\png\Figure_2_1_1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784224"/>
            <a:ext cx="4333875" cy="537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Paul\Dropbox\ECON 5e\Art From Fernando_For Digital\Ch02\Figure_2.1\png\Figure_2_1_1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784224"/>
            <a:ext cx="4333875" cy="537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Paul\Dropbox\ECON 5e\Art From Fernando_For Digital\Ch02\Figure_2.1\png\Figure_2_1_13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784224"/>
            <a:ext cx="4333875" cy="537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10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Tesla can trade off sedans for SUVs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962400" cy="5638800"/>
          </a:xfrm>
        </p:spPr>
        <p:txBody>
          <a:bodyPr/>
          <a:lstStyle/>
          <a:p>
            <a:pPr eaLnBrk="1" hangingPunct="1">
              <a:spcBef>
                <a:spcPct val="20000"/>
              </a:spcBef>
              <a:spcAft>
                <a:spcPct val="50000"/>
              </a:spcAft>
            </a:pPr>
            <a:r>
              <a:rPr lang="en-US" altLang="en-US" dirty="0"/>
              <a:t>To produce 20 more SUVs (e.g. moving from A to B), Tesla must produce 20 fewer sedans.</a:t>
            </a:r>
          </a:p>
          <a:p>
            <a:pPr marL="342900" indent="-342900" eaLnBrk="1" hangingPunct="1">
              <a:spcBef>
                <a:spcPct val="20000"/>
              </a:spcBef>
              <a:spcAft>
                <a:spcPct val="50000"/>
              </a:spcAft>
              <a:buFont typeface="Arial" panose="020B0604020202020204" pitchFamily="34" charset="0"/>
              <a:buChar char="•"/>
            </a:pPr>
            <a:r>
              <a:rPr lang="en-US" altLang="en-US" dirty="0"/>
              <a:t>The 20 fewer sedans is the </a:t>
            </a:r>
            <a:r>
              <a:rPr lang="en-US" altLang="en-US" b="1" i="1" dirty="0"/>
              <a:t>opportunity cost</a:t>
            </a:r>
            <a:r>
              <a:rPr lang="en-US" altLang="en-US" dirty="0"/>
              <a:t> of producing 20 more SUVs.</a:t>
            </a:r>
          </a:p>
          <a:p>
            <a:pPr eaLnBrk="1" hangingPunct="1">
              <a:spcBef>
                <a:spcPct val="20000"/>
              </a:spcBef>
              <a:spcAft>
                <a:spcPct val="50000"/>
              </a:spcAft>
            </a:pPr>
            <a:endParaRPr lang="en-US" altLang="en-US" dirty="0"/>
          </a:p>
          <a:p>
            <a:pPr eaLnBrk="1" hangingPunct="1">
              <a:spcBef>
                <a:spcPct val="20000"/>
              </a:spcBef>
              <a:spcAft>
                <a:spcPct val="50000"/>
              </a:spcAft>
            </a:pPr>
            <a:r>
              <a:rPr lang="en-US" altLang="en-US" b="1" dirty="0"/>
              <a:t>Opportunity cost</a:t>
            </a:r>
            <a:r>
              <a:rPr lang="en-US" altLang="en-US" dirty="0"/>
              <a:t>: The highest-valued alternative that must be given up to engage in an activity.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6256337"/>
            <a:ext cx="2290763" cy="449263"/>
          </a:xfrm>
        </p:spPr>
        <p:txBody>
          <a:bodyPr/>
          <a:lstStyle/>
          <a:p>
            <a:r>
              <a:rPr lang="en-US" dirty="0"/>
              <a:t>Tesla’s production possibilities frontier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6256337"/>
            <a:ext cx="1352550" cy="381000"/>
          </a:xfrm>
        </p:spPr>
        <p:txBody>
          <a:bodyPr/>
          <a:lstStyle/>
          <a:p>
            <a:r>
              <a:rPr lang="en-US" dirty="0"/>
              <a:t>Figure 2.1</a:t>
            </a:r>
          </a:p>
        </p:txBody>
      </p:sp>
      <p:pic>
        <p:nvPicPr>
          <p:cNvPr id="1026" name="Picture 2" descr="C:\Users\Paul\Dropbox\ECON 5e\Art From Fernando_For Digital\Ch02\Figure_2.1\png\Figure_2_1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784224"/>
            <a:ext cx="4333875" cy="537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aul\Dropbox\ECON 5e\Art From Fernando_For Digital\Ch02\Figure_2.1\png\Figure_2_1_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784224"/>
            <a:ext cx="4333875" cy="537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aul\Dropbox\ECON 5e\Art From Fernando_For Digital\Ch02\Figure_2.1\png\Figure_2_1_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784224"/>
            <a:ext cx="4333875" cy="537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aul\Dropbox\ECON 5e\Art From Fernando_For Digital\Ch02\Figure_2.1\png\Figure_2_1_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784224"/>
            <a:ext cx="4333875" cy="537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aul\Dropbox\ECON 5e\Art From Fernando_For Digital\Ch02\Figure_2.1\png\Figure_2_1_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784224"/>
            <a:ext cx="4333875" cy="537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Paul\Dropbox\ECON 5e\Art From Fernando_For Digital\Ch02\Figure_2.1\png\Figure_2_1_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784224"/>
            <a:ext cx="4333875" cy="537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aul\Dropbox\ECON 5e\Art From Fernando_For Digital\Ch02\Figure_2.1\png\Figure_2_1_7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784224"/>
            <a:ext cx="4333875" cy="537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Paul\Dropbox\ECON 5e\Art From Fernando_For Digital\Ch02\Figure_2.1\png\Figure_2_1_8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784224"/>
            <a:ext cx="4333875" cy="537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Paul\Dropbox\ECON 5e\Art From Fernando_For Digital\Ch02\Figure_2.1\png\Figure_2_1_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784224"/>
            <a:ext cx="4333875" cy="537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Paul\Dropbox\ECON 5e\Art From Fernando_For Digital\Ch02\Figure_2.1\png\Figure_2_1_10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784224"/>
            <a:ext cx="4333875" cy="537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Paul\Dropbox\ECON 5e\Art From Fernando_For Digital\Ch02\Figure_2.1\png\Figure_2_1_1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784224"/>
            <a:ext cx="4333875" cy="537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Paul\Dropbox\ECON 5e\Art From Fernando_For Digital\Ch02\Figure_2.1\png\Figure_2_1_12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784224"/>
            <a:ext cx="4333875" cy="537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Paul\Dropbox\ECON 5e\Art From Fernando_For Digital\Ch02\Figure_2.1\png\Figure_2_1_13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784224"/>
            <a:ext cx="4333875" cy="5379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43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marginal opportunity costs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2400" y="838200"/>
            <a:ext cx="3962400" cy="4419600"/>
          </a:xfrm>
        </p:spPr>
        <p:txBody>
          <a:bodyPr/>
          <a:lstStyle/>
          <a:p>
            <a:pPr eaLnBrk="1" hangingPunct="1"/>
            <a:r>
              <a:rPr lang="en-US" altLang="en-US" dirty="0"/>
              <a:t>On the previous slide, opportunity costs were constant.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But opportunity costs are often increasing.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Why? Some resources are better suited to one task than another. The first resources to “switch” are the one best suited to switching.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57200" y="5653088"/>
            <a:ext cx="8240713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200" i="1" dirty="0"/>
              <a:t>The more resources already devoted to an activity, the smaller the payoff to devoting additional resources to that activity.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867400" y="5113337"/>
            <a:ext cx="2290763" cy="449263"/>
          </a:xfrm>
        </p:spPr>
        <p:txBody>
          <a:bodyPr/>
          <a:lstStyle/>
          <a:p>
            <a:r>
              <a:rPr lang="en-US" dirty="0"/>
              <a:t>Increasing marginal opportunity costs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33900" y="5113337"/>
            <a:ext cx="1352550" cy="381000"/>
          </a:xfrm>
        </p:spPr>
        <p:txBody>
          <a:bodyPr/>
          <a:lstStyle/>
          <a:p>
            <a:r>
              <a:rPr lang="en-US" dirty="0"/>
              <a:t>Figure 2.2</a:t>
            </a:r>
          </a:p>
        </p:txBody>
      </p:sp>
      <p:pic>
        <p:nvPicPr>
          <p:cNvPr id="9" name="Picture 11" descr="fig2-2-PPT-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781050"/>
            <a:ext cx="519112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fig2-2-PPT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781050"/>
            <a:ext cx="519112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3" descr="fig2-2-PPT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781050"/>
            <a:ext cx="519112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4" descr="fig2-2-PPT-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781050"/>
            <a:ext cx="519112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5" descr="fig2-2-PPT-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781050"/>
            <a:ext cx="519112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6" descr="fig2-2-PPT-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781050"/>
            <a:ext cx="519112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7" descr="fig2-2-PPT-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781050"/>
            <a:ext cx="519112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8" descr="fig2-2-PPT-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781050"/>
            <a:ext cx="519112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9" descr="fig2-2-PPT-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75" y="781050"/>
            <a:ext cx="5191125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66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growth on the PPF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800600" y="838200"/>
            <a:ext cx="3962400" cy="3352800"/>
          </a:xfrm>
        </p:spPr>
        <p:txBody>
          <a:bodyPr/>
          <a:lstStyle/>
          <a:p>
            <a:pPr eaLnBrk="1" hangingPunct="1"/>
            <a:r>
              <a:rPr lang="en-US" altLang="en-US" dirty="0"/>
              <a:t>As more economic resources become available, the economy can move from point </a:t>
            </a:r>
            <a:r>
              <a:rPr lang="en-US" altLang="en-US" i="1" dirty="0"/>
              <a:t>A</a:t>
            </a:r>
            <a:r>
              <a:rPr lang="en-US" altLang="en-US" dirty="0"/>
              <a:t> to point </a:t>
            </a:r>
            <a:r>
              <a:rPr lang="en-US" altLang="en-US" i="1" dirty="0"/>
              <a:t>B</a:t>
            </a:r>
            <a:r>
              <a:rPr lang="en-US" altLang="en-US" dirty="0"/>
              <a:t>, producing more tanks and more automobiles.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Shifts in the production possibilities frontier represent </a:t>
            </a:r>
            <a:r>
              <a:rPr lang="en-US" altLang="en-US" b="1" i="1" dirty="0"/>
              <a:t>economic growth</a:t>
            </a:r>
            <a:r>
              <a:rPr lang="en-US" altLang="en-US" dirty="0"/>
              <a:t>.  </a:t>
            </a:r>
          </a:p>
        </p:txBody>
      </p:sp>
      <p:sp>
        <p:nvSpPr>
          <p:cNvPr id="18" name="Text Box 8"/>
          <p:cNvSpPr txBox="1">
            <a:spLocks noChangeArrowheads="1"/>
          </p:cNvSpPr>
          <p:nvPr/>
        </p:nvSpPr>
        <p:spPr bwMode="auto">
          <a:xfrm>
            <a:off x="455613" y="5000625"/>
            <a:ext cx="81454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200" b="1" dirty="0"/>
              <a:t>Economic growth</a:t>
            </a:r>
            <a:r>
              <a:rPr lang="en-US" altLang="en-US" sz="2200" dirty="0"/>
              <a:t>: the ability of the economy to increase the production of goods and services. 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562100" y="4267200"/>
            <a:ext cx="2290763" cy="449263"/>
          </a:xfrm>
        </p:spPr>
        <p:txBody>
          <a:bodyPr/>
          <a:lstStyle/>
          <a:p>
            <a:r>
              <a:rPr lang="en-US" dirty="0"/>
              <a:t>Economic growth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28600" y="4267200"/>
            <a:ext cx="1352550" cy="381000"/>
          </a:xfrm>
        </p:spPr>
        <p:txBody>
          <a:bodyPr/>
          <a:lstStyle/>
          <a:p>
            <a:r>
              <a:rPr lang="en-US" dirty="0"/>
              <a:t>Figure 2.3a</a:t>
            </a:r>
          </a:p>
        </p:txBody>
      </p:sp>
      <p:pic>
        <p:nvPicPr>
          <p:cNvPr id="10" name="Picture 10" descr="fig2-3ab-PPT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447675" y="895350"/>
            <a:ext cx="425291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fig2-3ab-PPT-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12"/>
          <a:stretch>
            <a:fillRect/>
          </a:stretch>
        </p:blipFill>
        <p:spPr bwMode="auto">
          <a:xfrm>
            <a:off x="447675" y="895350"/>
            <a:ext cx="41243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2" descr="fig2-3ab-PPT-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12"/>
          <a:stretch>
            <a:fillRect/>
          </a:stretch>
        </p:blipFill>
        <p:spPr bwMode="auto">
          <a:xfrm>
            <a:off x="447675" y="895350"/>
            <a:ext cx="41243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3" descr="fig2-3ab-PPT-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447675" y="895350"/>
            <a:ext cx="425291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 descr="fig2-3ab-PPT-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512"/>
          <a:stretch>
            <a:fillRect/>
          </a:stretch>
        </p:blipFill>
        <p:spPr bwMode="auto">
          <a:xfrm>
            <a:off x="447675" y="895350"/>
            <a:ext cx="41243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 descr="fig2-3ab-PPT-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895350"/>
            <a:ext cx="425291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7" descr="fig2-3ab-PPT-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895350"/>
            <a:ext cx="4252913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fig2-3ab-PPT-6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900113"/>
            <a:ext cx="4119562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13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theme/theme1.xml><?xml version="1.0" encoding="utf-8"?>
<a:theme xmlns:a="http://schemas.openxmlformats.org/drawingml/2006/main" name="original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>
          <a:lnSpc>
            <a:spcPts val="2400"/>
          </a:lnSpc>
          <a:defRPr b="1" dirty="0">
            <a:solidFill>
              <a:srgbClr val="7B0046"/>
            </a:solidFill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38982</TotalTime>
  <Words>3042</Words>
  <Application>Microsoft Office PowerPoint</Application>
  <PresentationFormat>On-screen Show (4:3)</PresentationFormat>
  <Paragraphs>355</Paragraphs>
  <Slides>33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Futura Md BT</vt:lpstr>
      <vt:lpstr>Times New Roman</vt:lpstr>
      <vt:lpstr>original</vt:lpstr>
      <vt:lpstr>PowerPoint Presentation</vt:lpstr>
      <vt:lpstr>Trade Offs, Comparative Advantage, and the Market System</vt:lpstr>
      <vt:lpstr>Scarcity and trade-offs</vt:lpstr>
      <vt:lpstr>Production Possibilities Frontiers and Opportunity Costs </vt:lpstr>
      <vt:lpstr>Production possibilities frontier</vt:lpstr>
      <vt:lpstr>A production possibilities frontier for Tesla</vt:lpstr>
      <vt:lpstr>Tesla can trade off sedans for SUVs</vt:lpstr>
      <vt:lpstr>Increasing marginal opportunity costs</vt:lpstr>
      <vt:lpstr>Economic growth on the PPF</vt:lpstr>
      <vt:lpstr>Technological change in one industry</vt:lpstr>
      <vt:lpstr>A PPF for exam grades</vt:lpstr>
      <vt:lpstr>Comparative Advantage and Trade</vt:lpstr>
      <vt:lpstr>PPFs for picking apples and cherries</vt:lpstr>
      <vt:lpstr>PPFs for picking apples and cherries—continued</vt:lpstr>
      <vt:lpstr>Specialization and trade</vt:lpstr>
      <vt:lpstr>Gains from specialization and trade</vt:lpstr>
      <vt:lpstr>Gains from specialization and trade—continued</vt:lpstr>
      <vt:lpstr>Summary of the gains from trade</vt:lpstr>
      <vt:lpstr>Explaining the gains from specialization and trade</vt:lpstr>
      <vt:lpstr>Comparative advantage and the gains from trade</vt:lpstr>
      <vt:lpstr>Comparative advantage and housework</vt:lpstr>
      <vt:lpstr>The Market System</vt:lpstr>
      <vt:lpstr>The two key groups in a modern economy</vt:lpstr>
      <vt:lpstr>The circular flow diagram</vt:lpstr>
      <vt:lpstr>The circular flow diagram—a simplified model</vt:lpstr>
      <vt:lpstr>The gains from free markets</vt:lpstr>
      <vt:lpstr>The beauty of the market mechanism</vt:lpstr>
      <vt:lpstr>A story of the market system in action</vt:lpstr>
      <vt:lpstr>The role of the entrepreneur</vt:lpstr>
      <vt:lpstr>Selected products and their inventors</vt:lpstr>
      <vt:lpstr>The legal basis of a successful market system</vt:lpstr>
      <vt:lpstr>Who owns The Wizard of Oz?</vt:lpstr>
      <vt:lpstr>Common misconceptions to avoid</vt:lpstr>
    </vt:vector>
  </TitlesOfParts>
  <Manager>David Alexander</Manager>
  <Company>Pearson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5th Edition</dc:title>
  <dc:subject>Economics</dc:subject>
  <dc:creator>Paul M Holmes, SUNY Fredonia</dc:creator>
  <cp:lastModifiedBy>Alethia Spencer</cp:lastModifiedBy>
  <cp:revision>1540</cp:revision>
  <cp:lastPrinted>2012-08-26T22:27:34Z</cp:lastPrinted>
  <dcterms:created xsi:type="dcterms:W3CDTF">2010-11-05T19:39:20Z</dcterms:created>
  <dcterms:modified xsi:type="dcterms:W3CDTF">2021-07-03T19:53:45Z</dcterms:modified>
</cp:coreProperties>
</file>